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98" r:id="rId1"/>
  </p:sldMasterIdLst>
  <p:notesMasterIdLst>
    <p:notesMasterId r:id="rId41"/>
  </p:notesMasterIdLst>
  <p:handoutMasterIdLst>
    <p:handoutMasterId r:id="rId42"/>
  </p:handoutMasterIdLst>
  <p:sldIdLst>
    <p:sldId id="349" r:id="rId2"/>
    <p:sldId id="350" r:id="rId3"/>
    <p:sldId id="324" r:id="rId4"/>
    <p:sldId id="352" r:id="rId5"/>
    <p:sldId id="357" r:id="rId6"/>
    <p:sldId id="354" r:id="rId7"/>
    <p:sldId id="325" r:id="rId8"/>
    <p:sldId id="327" r:id="rId9"/>
    <p:sldId id="360" r:id="rId10"/>
    <p:sldId id="330" r:id="rId11"/>
    <p:sldId id="365" r:id="rId12"/>
    <p:sldId id="367" r:id="rId13"/>
    <p:sldId id="332" r:id="rId14"/>
    <p:sldId id="369" r:id="rId15"/>
    <p:sldId id="370" r:id="rId16"/>
    <p:sldId id="371" r:id="rId17"/>
    <p:sldId id="368" r:id="rId18"/>
    <p:sldId id="372" r:id="rId19"/>
    <p:sldId id="373" r:id="rId20"/>
    <p:sldId id="376" r:id="rId21"/>
    <p:sldId id="375" r:id="rId22"/>
    <p:sldId id="377" r:id="rId23"/>
    <p:sldId id="378" r:id="rId24"/>
    <p:sldId id="380" r:id="rId25"/>
    <p:sldId id="381" r:id="rId26"/>
    <p:sldId id="382" r:id="rId27"/>
    <p:sldId id="383" r:id="rId28"/>
    <p:sldId id="386" r:id="rId29"/>
    <p:sldId id="387" r:id="rId30"/>
    <p:sldId id="388" r:id="rId31"/>
    <p:sldId id="390" r:id="rId32"/>
    <p:sldId id="391" r:id="rId33"/>
    <p:sldId id="392" r:id="rId34"/>
    <p:sldId id="394" r:id="rId35"/>
    <p:sldId id="395" r:id="rId36"/>
    <p:sldId id="401" r:id="rId37"/>
    <p:sldId id="403" r:id="rId38"/>
    <p:sldId id="397" r:id="rId39"/>
    <p:sldId id="398" r:id="rId40"/>
  </p:sldIdLst>
  <p:sldSz cx="9144000" cy="6858000" type="screen4x3"/>
  <p:notesSz cx="6858000" cy="9296400"/>
  <p:defaultTextStyle>
    <a:defPPr>
      <a:defRPr lang="en-US"/>
    </a:defPPr>
    <a:lvl1pPr algn="l" rtl="0" fontAlgn="base">
      <a:spcBef>
        <a:spcPct val="0"/>
      </a:spcBef>
      <a:spcAft>
        <a:spcPct val="0"/>
      </a:spcAft>
      <a:defRPr sz="1200" kern="1200">
        <a:solidFill>
          <a:schemeClr val="tx1"/>
        </a:solidFill>
        <a:latin typeface="Arial" charset="0"/>
        <a:ea typeface="+mn-ea"/>
        <a:cs typeface="Arial" charset="0"/>
      </a:defRPr>
    </a:lvl1pPr>
    <a:lvl2pPr marL="457200" algn="l" rtl="0" fontAlgn="base">
      <a:spcBef>
        <a:spcPct val="0"/>
      </a:spcBef>
      <a:spcAft>
        <a:spcPct val="0"/>
      </a:spcAft>
      <a:defRPr sz="1200" kern="1200">
        <a:solidFill>
          <a:schemeClr val="tx1"/>
        </a:solidFill>
        <a:latin typeface="Arial" charset="0"/>
        <a:ea typeface="+mn-ea"/>
        <a:cs typeface="Arial" charset="0"/>
      </a:defRPr>
    </a:lvl2pPr>
    <a:lvl3pPr marL="914400" algn="l" rtl="0" fontAlgn="base">
      <a:spcBef>
        <a:spcPct val="0"/>
      </a:spcBef>
      <a:spcAft>
        <a:spcPct val="0"/>
      </a:spcAft>
      <a:defRPr sz="1200" kern="1200">
        <a:solidFill>
          <a:schemeClr val="tx1"/>
        </a:solidFill>
        <a:latin typeface="Arial" charset="0"/>
        <a:ea typeface="+mn-ea"/>
        <a:cs typeface="Arial" charset="0"/>
      </a:defRPr>
    </a:lvl3pPr>
    <a:lvl4pPr marL="1371600" algn="l" rtl="0" fontAlgn="base">
      <a:spcBef>
        <a:spcPct val="0"/>
      </a:spcBef>
      <a:spcAft>
        <a:spcPct val="0"/>
      </a:spcAft>
      <a:defRPr sz="1200" kern="1200">
        <a:solidFill>
          <a:schemeClr val="tx1"/>
        </a:solidFill>
        <a:latin typeface="Arial" charset="0"/>
        <a:ea typeface="+mn-ea"/>
        <a:cs typeface="Arial" charset="0"/>
      </a:defRPr>
    </a:lvl4pPr>
    <a:lvl5pPr marL="1828800" algn="l" rtl="0" fontAlgn="base">
      <a:spcBef>
        <a:spcPct val="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Arial" charset="0"/>
        <a:ea typeface="+mn-ea"/>
        <a:cs typeface="Arial" charset="0"/>
      </a:defRPr>
    </a:lvl6pPr>
    <a:lvl7pPr marL="2743200" algn="l" defTabSz="914400" rtl="0" eaLnBrk="1" latinLnBrk="0" hangingPunct="1">
      <a:defRPr sz="1200" kern="1200">
        <a:solidFill>
          <a:schemeClr val="tx1"/>
        </a:solidFill>
        <a:latin typeface="Arial" charset="0"/>
        <a:ea typeface="+mn-ea"/>
        <a:cs typeface="Arial" charset="0"/>
      </a:defRPr>
    </a:lvl7pPr>
    <a:lvl8pPr marL="3200400" algn="l" defTabSz="914400" rtl="0" eaLnBrk="1" latinLnBrk="0" hangingPunct="1">
      <a:defRPr sz="1200" kern="1200">
        <a:solidFill>
          <a:schemeClr val="tx1"/>
        </a:solidFill>
        <a:latin typeface="Arial" charset="0"/>
        <a:ea typeface="+mn-ea"/>
        <a:cs typeface="Arial" charset="0"/>
      </a:defRPr>
    </a:lvl8pPr>
    <a:lvl9pPr marL="3657600" algn="l" defTabSz="914400" rtl="0" eaLnBrk="1" latinLnBrk="0" hangingPunct="1">
      <a:defRPr sz="1200"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clrMru>
    <a:srgbClr val="A800A8"/>
    <a:srgbClr val="FFD699"/>
    <a:srgbClr val="FFE8C5"/>
    <a:srgbClr val="333333"/>
    <a:srgbClr val="FFBFFF"/>
    <a:srgbClr val="510C9C"/>
    <a:srgbClr val="FF3101"/>
    <a:srgbClr val="7912EA"/>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1018" autoAdjust="0"/>
    <p:restoredTop sz="94660" autoAdjust="0"/>
  </p:normalViewPr>
  <p:slideViewPr>
    <p:cSldViewPr snapToGrid="0">
      <p:cViewPr>
        <p:scale>
          <a:sx n="50" d="100"/>
          <a:sy n="50" d="100"/>
        </p:scale>
        <p:origin x="-1896" y="-4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p:scale>
          <a:sx n="100" d="100"/>
          <a:sy n="100" d="100"/>
        </p:scale>
        <p:origin x="-3552" y="-72"/>
      </p:cViewPr>
      <p:guideLst>
        <p:guide orient="horz" pos="2928"/>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6770"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a:latin typeface="Times New Roman" pitchFamily="18" charset="0"/>
                <a:cs typeface="+mn-cs"/>
              </a:defRPr>
            </a:lvl1pPr>
          </a:lstStyle>
          <a:p>
            <a:pPr>
              <a:defRPr/>
            </a:pPr>
            <a:endParaRPr lang="en-US"/>
          </a:p>
        </p:txBody>
      </p:sp>
      <p:sp>
        <p:nvSpPr>
          <p:cNvPr id="416771" name="Rectangle 3"/>
          <p:cNvSpPr>
            <a:spLocks noGrp="1" noChangeArrowheads="1"/>
          </p:cNvSpPr>
          <p:nvPr>
            <p:ph type="dt" sz="quarter" idx="1"/>
          </p:nvPr>
        </p:nvSpPr>
        <p:spPr bwMode="auto">
          <a:xfrm>
            <a:off x="388620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a:latin typeface="Times New Roman" pitchFamily="18" charset="0"/>
                <a:cs typeface="+mn-cs"/>
              </a:defRPr>
            </a:lvl1pPr>
          </a:lstStyle>
          <a:p>
            <a:pPr>
              <a:defRPr/>
            </a:pPr>
            <a:endParaRPr lang="en-US"/>
          </a:p>
        </p:txBody>
      </p:sp>
      <p:sp>
        <p:nvSpPr>
          <p:cNvPr id="416772" name="Rectangle 4"/>
          <p:cNvSpPr>
            <a:spLocks noGrp="1" noChangeArrowheads="1"/>
          </p:cNvSpPr>
          <p:nvPr>
            <p:ph type="ftr" sz="quarter" idx="2"/>
          </p:nvPr>
        </p:nvSpPr>
        <p:spPr bwMode="auto">
          <a:xfrm>
            <a:off x="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a:latin typeface="Times New Roman" pitchFamily="18" charset="0"/>
                <a:cs typeface="+mn-cs"/>
              </a:defRPr>
            </a:lvl1pPr>
          </a:lstStyle>
          <a:p>
            <a:pPr>
              <a:defRPr/>
            </a:pPr>
            <a:endParaRPr lang="en-US"/>
          </a:p>
        </p:txBody>
      </p:sp>
      <p:sp>
        <p:nvSpPr>
          <p:cNvPr id="416773" name="Rectangle 5"/>
          <p:cNvSpPr>
            <a:spLocks noGrp="1" noChangeArrowheads="1"/>
          </p:cNvSpPr>
          <p:nvPr>
            <p:ph type="sldNum" sz="quarter" idx="3"/>
          </p:nvPr>
        </p:nvSpPr>
        <p:spPr bwMode="auto">
          <a:xfrm>
            <a:off x="388620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a:latin typeface="Times New Roman" pitchFamily="18" charset="0"/>
                <a:cs typeface="+mn-cs"/>
              </a:defRPr>
            </a:lvl1pPr>
          </a:lstStyle>
          <a:p>
            <a:pPr>
              <a:defRPr/>
            </a:pPr>
            <a:fld id="{7FF19CD2-5A89-45E4-BE3A-5FB25EC8C37C}"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a:latin typeface="Times New Roman" pitchFamily="18" charset="0"/>
                <a:cs typeface="+mn-cs"/>
              </a:defRPr>
            </a:lvl1pPr>
          </a:lstStyle>
          <a:p>
            <a:pPr>
              <a:defRPr/>
            </a:pPr>
            <a:endParaRPr lang="en-US"/>
          </a:p>
        </p:txBody>
      </p:sp>
      <p:sp>
        <p:nvSpPr>
          <p:cNvPr id="27651" name="Rectangle 3"/>
          <p:cNvSpPr>
            <a:spLocks noGrp="1" noChangeArrowheads="1"/>
          </p:cNvSpPr>
          <p:nvPr>
            <p:ph type="dt" idx="1"/>
          </p:nvPr>
        </p:nvSpPr>
        <p:spPr bwMode="auto">
          <a:xfrm>
            <a:off x="388620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a:latin typeface="Times New Roman" pitchFamily="18" charset="0"/>
                <a:cs typeface="+mn-cs"/>
              </a:defRPr>
            </a:lvl1pPr>
          </a:lstStyle>
          <a:p>
            <a:pPr>
              <a:defRPr/>
            </a:pPr>
            <a:endParaRPr lang="en-US"/>
          </a:p>
        </p:txBody>
      </p:sp>
      <p:sp>
        <p:nvSpPr>
          <p:cNvPr id="49156"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27653" name="Rectangle 5"/>
          <p:cNvSpPr>
            <a:spLocks noGrp="1" noChangeArrowheads="1"/>
          </p:cNvSpPr>
          <p:nvPr>
            <p:ph type="body" sz="quarter" idx="3"/>
          </p:nvPr>
        </p:nvSpPr>
        <p:spPr bwMode="auto">
          <a:xfrm>
            <a:off x="914400" y="4416425"/>
            <a:ext cx="5029200" cy="418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7654" name="Rectangle 6"/>
          <p:cNvSpPr>
            <a:spLocks noGrp="1" noChangeArrowheads="1"/>
          </p:cNvSpPr>
          <p:nvPr>
            <p:ph type="ftr" sz="quarter" idx="4"/>
          </p:nvPr>
        </p:nvSpPr>
        <p:spPr bwMode="auto">
          <a:xfrm>
            <a:off x="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a:latin typeface="Times New Roman" pitchFamily="18" charset="0"/>
                <a:cs typeface="+mn-cs"/>
              </a:defRPr>
            </a:lvl1pPr>
          </a:lstStyle>
          <a:p>
            <a:pPr>
              <a:defRPr/>
            </a:pPr>
            <a:endParaRPr lang="en-US"/>
          </a:p>
        </p:txBody>
      </p:sp>
      <p:sp>
        <p:nvSpPr>
          <p:cNvPr id="27655" name="Rectangle 7"/>
          <p:cNvSpPr>
            <a:spLocks noGrp="1" noChangeArrowheads="1"/>
          </p:cNvSpPr>
          <p:nvPr>
            <p:ph type="sldNum" sz="quarter" idx="5"/>
          </p:nvPr>
        </p:nvSpPr>
        <p:spPr bwMode="auto">
          <a:xfrm>
            <a:off x="388620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a:latin typeface="Times New Roman" pitchFamily="18" charset="0"/>
                <a:cs typeface="+mn-cs"/>
              </a:defRPr>
            </a:lvl1pPr>
          </a:lstStyle>
          <a:p>
            <a:pPr>
              <a:defRPr/>
            </a:pPr>
            <a:fld id="{F08517BE-5DF2-4B6A-B0FF-1121F913BC2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p:txBody>
          <a:bodyPr/>
          <a:lstStyle/>
          <a:p>
            <a:pPr>
              <a:defRPr/>
            </a:pPr>
            <a:fld id="{8B5FB297-27DF-487D-BD20-02EFF97870B7}" type="slidenum">
              <a:rPr lang="en-US" smtClean="0"/>
              <a:pPr>
                <a:defRPr/>
              </a:pPr>
              <a:t>1</a:t>
            </a:fld>
            <a:endParaRPr lang="en-US"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p:txBody>
          <a:bodyPr/>
          <a:lstStyle/>
          <a:p>
            <a:pPr>
              <a:defRPr/>
            </a:pPr>
            <a:fld id="{A1122F73-99C4-4EEB-804C-F79DD3B3DF08}" type="slidenum">
              <a:rPr lang="en-US" smtClean="0"/>
              <a:pPr>
                <a:defRPr/>
              </a:pPr>
              <a:t>10</a:t>
            </a:fld>
            <a:endParaRPr lang="en-US" smtClean="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p:txBody>
          <a:bodyPr/>
          <a:lstStyle/>
          <a:p>
            <a:pPr>
              <a:defRPr/>
            </a:pPr>
            <a:fld id="{8C27DE3C-AAB6-4A2D-B2D4-FD88B24C77C0}" type="slidenum">
              <a:rPr lang="en-US" smtClean="0"/>
              <a:pPr>
                <a:defRPr/>
              </a:pPr>
              <a:t>11</a:t>
            </a:fld>
            <a:endParaRPr lang="en-US" smtClean="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p:txBody>
          <a:bodyPr/>
          <a:lstStyle/>
          <a:p>
            <a:pPr>
              <a:defRPr/>
            </a:pPr>
            <a:fld id="{FA80BFF1-10D1-4017-9C21-1BCCAB9584BF}" type="slidenum">
              <a:rPr lang="en-US" smtClean="0"/>
              <a:pPr>
                <a:defRPr/>
              </a:pPr>
              <a:t>12</a:t>
            </a:fld>
            <a:endParaRPr lang="en-US" smtClean="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p:txBody>
          <a:bodyPr/>
          <a:lstStyle/>
          <a:p>
            <a:pPr>
              <a:defRPr/>
            </a:pPr>
            <a:fld id="{A8DA908B-1DFC-4192-8001-97198B90A706}" type="slidenum">
              <a:rPr lang="en-US" smtClean="0"/>
              <a:pPr>
                <a:defRPr/>
              </a:pPr>
              <a:t>13</a:t>
            </a:fld>
            <a:endParaRPr lang="en-US" smtClean="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p>
            <a:pPr>
              <a:defRPr/>
            </a:pPr>
            <a:fld id="{CCBEEB5C-FDDC-45E6-B1CF-48DB516EEF4A}" type="slidenum">
              <a:rPr lang="en-US" smtClean="0"/>
              <a:pPr>
                <a:defRPr/>
              </a:pPr>
              <a:t>14</a:t>
            </a:fld>
            <a:endParaRPr lang="en-US"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p:txBody>
          <a:bodyPr/>
          <a:lstStyle/>
          <a:p>
            <a:pPr>
              <a:defRPr/>
            </a:pPr>
            <a:fld id="{5A676256-8173-4435-AC02-447EFA5B02FF}" type="slidenum">
              <a:rPr lang="en-US" smtClean="0"/>
              <a:pPr>
                <a:defRPr/>
              </a:pPr>
              <a:t>15</a:t>
            </a:fld>
            <a:endParaRPr lang="en-US" smtClean="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a:lnSpc>
                <a:spcPct val="115000"/>
              </a:lnSpc>
              <a:spcBef>
                <a:spcPct val="0"/>
              </a:spcBef>
              <a:spcAft>
                <a:spcPts val="1000"/>
              </a:spcAft>
            </a:pPr>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p:txBody>
          <a:bodyPr/>
          <a:lstStyle/>
          <a:p>
            <a:pPr>
              <a:defRPr/>
            </a:pPr>
            <a:fld id="{03693647-5828-42CC-98E4-5E9F326CE86F}" type="slidenum">
              <a:rPr lang="en-US" smtClean="0"/>
              <a:pPr>
                <a:defRPr/>
              </a:pPr>
              <a:t>16</a:t>
            </a:fld>
            <a:endParaRPr lang="en-US" smtClean="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p:txBody>
          <a:bodyPr/>
          <a:lstStyle/>
          <a:p>
            <a:pPr>
              <a:defRPr/>
            </a:pPr>
            <a:fld id="{2A888CC6-B3A3-4F9B-8ABD-DBB15A1E9F1A}" type="slidenum">
              <a:rPr lang="en-US" smtClean="0"/>
              <a:pPr>
                <a:defRPr/>
              </a:pPr>
              <a:t>17</a:t>
            </a:fld>
            <a:endParaRPr lang="en-US" smtClean="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a:lnSpc>
                <a:spcPct val="115000"/>
              </a:lnSpc>
              <a:spcBef>
                <a:spcPct val="0"/>
              </a:spcBef>
              <a:spcAft>
                <a:spcPts val="1000"/>
              </a:spcAft>
            </a:pPr>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p:txBody>
          <a:bodyPr/>
          <a:lstStyle/>
          <a:p>
            <a:pPr>
              <a:defRPr/>
            </a:pPr>
            <a:fld id="{732AE1E3-9C98-4FB7-A9EA-63A6EF75B8D2}" type="slidenum">
              <a:rPr lang="en-US" smtClean="0"/>
              <a:pPr>
                <a:defRPr/>
              </a:pPr>
              <a:t>18</a:t>
            </a:fld>
            <a:endParaRPr lang="en-US" smtClean="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p:txBody>
          <a:bodyPr/>
          <a:lstStyle/>
          <a:p>
            <a:pPr>
              <a:defRPr/>
            </a:pPr>
            <a:fld id="{D1DC0920-3357-40CE-80D9-BCDAC00A8C79}" type="slidenum">
              <a:rPr lang="en-US" smtClean="0"/>
              <a:pPr>
                <a:defRPr/>
              </a:pPr>
              <a:t>19</a:t>
            </a:fld>
            <a:endParaRPr lang="en-US" smtClean="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p:txBody>
          <a:bodyPr/>
          <a:lstStyle/>
          <a:p>
            <a:pPr>
              <a:defRPr/>
            </a:pPr>
            <a:fld id="{CAC03305-EF8C-48DF-9BAC-1FD6E6E6CD04}" type="slidenum">
              <a:rPr lang="en-US" smtClean="0"/>
              <a:pPr>
                <a:defRPr/>
              </a:pPr>
              <a:t>2</a:t>
            </a:fld>
            <a:endParaRPr lang="en-US" smtClean="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p:txBody>
          <a:bodyPr/>
          <a:lstStyle/>
          <a:p>
            <a:pPr>
              <a:defRPr/>
            </a:pPr>
            <a:fld id="{375950FA-631C-490D-87CA-6146849B77B9}" type="slidenum">
              <a:rPr lang="en-US" smtClean="0"/>
              <a:pPr>
                <a:defRPr/>
              </a:pPr>
              <a:t>20</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p:txBody>
          <a:bodyPr/>
          <a:lstStyle/>
          <a:p>
            <a:pPr>
              <a:defRPr/>
            </a:pPr>
            <a:fld id="{7121D891-32C0-43DD-A5F3-E654669CF19D}" type="slidenum">
              <a:rPr lang="en-US" smtClean="0"/>
              <a:pPr>
                <a:defRPr/>
              </a:pPr>
              <a:t>21</a:t>
            </a:fld>
            <a:endParaRPr lang="en-US" smtClean="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r>
              <a:rPr lang="en-US" smtClean="0"/>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p:txBody>
          <a:bodyPr/>
          <a:lstStyle/>
          <a:p>
            <a:pPr>
              <a:defRPr/>
            </a:pPr>
            <a:fld id="{C42DA354-33E2-4A07-945E-5D08BCC8B26F}" type="slidenum">
              <a:rPr lang="en-US" smtClean="0"/>
              <a:pPr>
                <a:defRPr/>
              </a:pPr>
              <a:t>22</a:t>
            </a:fld>
            <a:endParaRPr lang="en-US" smtClean="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p:txBody>
          <a:bodyPr/>
          <a:lstStyle/>
          <a:p>
            <a:pPr>
              <a:defRPr/>
            </a:pPr>
            <a:fld id="{C6C1C15E-5E0C-4DB8-8A4B-DB4E0B82DF08}" type="slidenum">
              <a:rPr lang="en-US" smtClean="0"/>
              <a:pPr>
                <a:defRPr/>
              </a:pPr>
              <a:t>23</a:t>
            </a:fld>
            <a:endParaRPr lang="en-US" smtClean="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p:txBody>
          <a:bodyPr/>
          <a:lstStyle/>
          <a:p>
            <a:pPr>
              <a:defRPr/>
            </a:pPr>
            <a:fld id="{EF7E6822-4E4A-4145-8E50-388B3EE2B19C}" type="slidenum">
              <a:rPr lang="en-US" smtClean="0"/>
              <a:pPr>
                <a:defRPr/>
              </a:pPr>
              <a:t>24</a:t>
            </a:fld>
            <a:endParaRPr lang="en-US"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r>
              <a:rPr lang="en-US" smtClean="0"/>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p:txBody>
          <a:bodyPr/>
          <a:lstStyle/>
          <a:p>
            <a:pPr>
              <a:defRPr/>
            </a:pPr>
            <a:fld id="{0DECDEB3-6776-46FE-BCD9-73552670302F}" type="slidenum">
              <a:rPr lang="en-US" smtClean="0"/>
              <a:pPr>
                <a:defRPr/>
              </a:pPr>
              <a:t>25</a:t>
            </a:fld>
            <a:endParaRPr lang="en-US"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buFont typeface="Wingdings" pitchFamily="2" charset="2"/>
              <a:buNone/>
            </a:pPr>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p:txBody>
          <a:bodyPr/>
          <a:lstStyle/>
          <a:p>
            <a:pPr>
              <a:defRPr/>
            </a:pPr>
            <a:fld id="{F8198A6F-BE63-4E17-82FC-CCE9C799ADDA}" type="slidenum">
              <a:rPr lang="en-US" smtClean="0"/>
              <a:pPr>
                <a:defRPr/>
              </a:pPr>
              <a:t>26</a:t>
            </a:fld>
            <a:endParaRPr lang="en-US" smtClean="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p:txBody>
          <a:bodyPr/>
          <a:lstStyle/>
          <a:p>
            <a:pPr>
              <a:defRPr/>
            </a:pPr>
            <a:fld id="{9CCDBB56-528D-4121-9375-4E45B28AF4FD}" type="slidenum">
              <a:rPr lang="en-US" smtClean="0"/>
              <a:pPr>
                <a:defRPr/>
              </a:pPr>
              <a:t>27</a:t>
            </a:fld>
            <a:endParaRPr lang="en-US" smtClean="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p:txBody>
          <a:bodyPr/>
          <a:lstStyle/>
          <a:p>
            <a:pPr>
              <a:defRPr/>
            </a:pPr>
            <a:fld id="{2CDB6A5C-5143-495D-9CBA-198EA75600AD}" type="slidenum">
              <a:rPr lang="en-US" smtClean="0"/>
              <a:pPr>
                <a:defRPr/>
              </a:pPr>
              <a:t>28</a:t>
            </a:fld>
            <a:endParaRPr lang="en-US" smtClean="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r>
              <a:rPr lang="en-US" smtClean="0"/>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p:txBody>
          <a:bodyPr/>
          <a:lstStyle/>
          <a:p>
            <a:pPr>
              <a:defRPr/>
            </a:pPr>
            <a:fld id="{557B2C0F-195E-4D1D-B989-6012203DE36A}" type="slidenum">
              <a:rPr lang="en-US" smtClean="0"/>
              <a:pPr>
                <a:defRPr/>
              </a:pPr>
              <a:t>29</a:t>
            </a:fld>
            <a:endParaRPr lang="en-US"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p:txBody>
          <a:bodyPr/>
          <a:lstStyle/>
          <a:p>
            <a:pPr>
              <a:defRPr/>
            </a:pPr>
            <a:fld id="{4FB93E9D-FED5-4BCF-BD9D-D740E1EFEA95}" type="slidenum">
              <a:rPr lang="en-US" smtClean="0"/>
              <a:pPr>
                <a:defRPr/>
              </a:pPr>
              <a:t>3</a:t>
            </a:fld>
            <a:endParaRPr lang="en-US"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p:txBody>
          <a:bodyPr/>
          <a:lstStyle/>
          <a:p>
            <a:pPr>
              <a:defRPr/>
            </a:pPr>
            <a:fld id="{BEC51FF9-7A95-4838-8427-3E7C13AC416C}" type="slidenum">
              <a:rPr lang="en-US" smtClean="0"/>
              <a:pPr>
                <a:defRPr/>
              </a:pPr>
              <a:t>30</a:t>
            </a:fld>
            <a:endParaRPr lang="en-US" smtClean="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p:txBody>
          <a:bodyPr/>
          <a:lstStyle/>
          <a:p>
            <a:pPr>
              <a:defRPr/>
            </a:pPr>
            <a:fld id="{7796AAD2-19F7-45E2-BE37-036B4CC0EAF1}" type="slidenum">
              <a:rPr lang="en-US" smtClean="0"/>
              <a:pPr>
                <a:defRPr/>
              </a:pPr>
              <a:t>31</a:t>
            </a:fld>
            <a:endParaRPr lang="en-US" smtClean="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p:txBody>
          <a:bodyPr/>
          <a:lstStyle/>
          <a:p>
            <a:pPr>
              <a:defRPr/>
            </a:pPr>
            <a:fld id="{8B02B10B-A7B0-4B7C-B743-A4846D06B446}" type="slidenum">
              <a:rPr lang="en-US" smtClean="0"/>
              <a:pPr>
                <a:defRPr/>
              </a:pPr>
              <a:t>32</a:t>
            </a:fld>
            <a:endParaRPr lang="en-US"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p:txBody>
          <a:bodyPr/>
          <a:lstStyle/>
          <a:p>
            <a:pPr>
              <a:defRPr/>
            </a:pPr>
            <a:fld id="{9C462187-8022-4F3E-9D4F-1FDDFC80D177}" type="slidenum">
              <a:rPr lang="en-US" smtClean="0"/>
              <a:pPr>
                <a:defRPr/>
              </a:pPr>
              <a:t>33</a:t>
            </a:fld>
            <a:endParaRPr lang="en-US" smtClean="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p:txBody>
          <a:bodyPr/>
          <a:lstStyle/>
          <a:p>
            <a:pPr>
              <a:defRPr/>
            </a:pPr>
            <a:fld id="{33ABAE92-755D-46B4-A8DE-3965DEEE0C82}" type="slidenum">
              <a:rPr lang="en-US" smtClean="0"/>
              <a:pPr>
                <a:defRPr/>
              </a:pPr>
              <a:t>34</a:t>
            </a:fld>
            <a:endParaRPr lang="en-US"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p:txBody>
          <a:bodyPr/>
          <a:lstStyle/>
          <a:p>
            <a:pPr>
              <a:defRPr/>
            </a:pPr>
            <a:fld id="{594C2476-E9ED-4BDA-8316-01821C48F4A3}" type="slidenum">
              <a:rPr lang="en-US" smtClean="0"/>
              <a:pPr>
                <a:defRPr/>
              </a:pPr>
              <a:t>35</a:t>
            </a:fld>
            <a:endParaRPr lang="en-US"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p:txBody>
          <a:bodyPr/>
          <a:lstStyle/>
          <a:p>
            <a:pPr>
              <a:defRPr/>
            </a:pPr>
            <a:fld id="{BFB3F48E-8F71-429D-9581-98EC39592CB6}" type="slidenum">
              <a:rPr lang="en-US" smtClean="0"/>
              <a:pPr>
                <a:defRPr/>
              </a:pPr>
              <a:t>36</a:t>
            </a:fld>
            <a:endParaRPr lang="en-US" smtClean="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p:txBody>
          <a:bodyPr/>
          <a:lstStyle/>
          <a:p>
            <a:pPr>
              <a:defRPr/>
            </a:pPr>
            <a:fld id="{724228E6-1643-4C15-995A-C0CFE33CA78A}" type="slidenum">
              <a:rPr lang="en-US" smtClean="0"/>
              <a:pPr>
                <a:defRPr/>
              </a:pPr>
              <a:t>37</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p:txBody>
          <a:bodyPr/>
          <a:lstStyle/>
          <a:p>
            <a:pPr>
              <a:defRPr/>
            </a:pPr>
            <a:fld id="{E3AC63A6-1C59-4845-96A1-4CC786982489}" type="slidenum">
              <a:rPr lang="en-US" smtClean="0"/>
              <a:pPr>
                <a:defRPr/>
              </a:pPr>
              <a:t>38</a:t>
            </a:fld>
            <a:endParaRPr lang="en-US" smtClean="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p:txBody>
          <a:bodyPr/>
          <a:lstStyle/>
          <a:p>
            <a:pPr>
              <a:defRPr/>
            </a:pPr>
            <a:fld id="{5C9F2361-F363-4376-B83D-4E002184C58E}" type="slidenum">
              <a:rPr lang="en-US" smtClean="0"/>
              <a:pPr>
                <a:defRPr/>
              </a:pPr>
              <a:t>39</a:t>
            </a:fld>
            <a:endParaRPr lang="en-US" smtClean="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p:txBody>
          <a:bodyPr/>
          <a:lstStyle/>
          <a:p>
            <a:pPr>
              <a:defRPr/>
            </a:pPr>
            <a:fld id="{0219B7D2-6B02-4C48-BAA7-2851D5F960E9}" type="slidenum">
              <a:rPr lang="en-US" smtClean="0"/>
              <a:pPr>
                <a:defRPr/>
              </a:pPr>
              <a:t>4</a:t>
            </a:fld>
            <a:endParaRPr lang="en-US" smtClean="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lnSpc>
                <a:spcPct val="80000"/>
              </a:lnSpc>
              <a:buFont typeface="Wingdings" pitchFamily="2" charset="2"/>
              <a:buNone/>
            </a:pPr>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p:txBody>
          <a:bodyPr/>
          <a:lstStyle/>
          <a:p>
            <a:pPr>
              <a:defRPr/>
            </a:pPr>
            <a:fld id="{E93F9264-BEEE-49D3-B61A-8CBE24025FD5}" type="slidenum">
              <a:rPr lang="en-US" smtClean="0"/>
              <a:pPr>
                <a:defRPr/>
              </a:pPr>
              <a:t>5</a:t>
            </a:fld>
            <a:endParaRPr lang="en-US"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p:txBody>
          <a:bodyPr/>
          <a:lstStyle/>
          <a:p>
            <a:pPr>
              <a:defRPr/>
            </a:pPr>
            <a:fld id="{8D07B1F2-CBAF-4E97-99A7-4564A6B6BAE7}" type="slidenum">
              <a:rPr lang="en-US" smtClean="0"/>
              <a:pPr>
                <a:defRPr/>
              </a:pPr>
              <a:t>6</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p:txBody>
          <a:bodyPr/>
          <a:lstStyle/>
          <a:p>
            <a:pPr>
              <a:defRPr/>
            </a:pPr>
            <a:fld id="{1ECB938A-DD76-4BC8-A058-A7FC197B167B}" type="slidenum">
              <a:rPr lang="en-US" smtClean="0"/>
              <a:pPr>
                <a:defRPr/>
              </a:pPr>
              <a:t>7</a:t>
            </a:fld>
            <a:endParaRPr lang="en-US"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p:txBody>
          <a:bodyPr/>
          <a:lstStyle/>
          <a:p>
            <a:pPr>
              <a:defRPr/>
            </a:pPr>
            <a:fld id="{0D9ADB6F-C675-4F1E-93F5-FC061640C532}" type="slidenum">
              <a:rPr lang="en-US" smtClean="0"/>
              <a:pPr>
                <a:defRPr/>
              </a:pPr>
              <a:t>8</a:t>
            </a:fld>
            <a:endParaRPr lang="en-US"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p:txBody>
          <a:bodyPr/>
          <a:lstStyle/>
          <a:p>
            <a:pPr>
              <a:defRPr/>
            </a:pPr>
            <a:fld id="{2A466E4C-1E1A-49A4-93E2-9324C1B04758}" type="slidenum">
              <a:rPr lang="en-US" smtClean="0"/>
              <a:pPr>
                <a:defRPr/>
              </a:pPr>
              <a:t>9</a:t>
            </a:fld>
            <a:endParaRPr lang="en-US"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lnSpc>
                <a:spcPct val="80000"/>
              </a:lnSpc>
            </a:pPr>
            <a:r>
              <a:rPr lang="en-US" smtClean="0"/>
              <a:t>.</a:t>
            </a:r>
          </a:p>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sz="2400">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endParaRPr lang="en-US" sz="2400">
                <a:latin typeface="Times New Roman"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endParaRPr lang="en-US" sz="2400">
                  <a:latin typeface="Times New Roman"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endParaRPr lang="en-US" sz="2400">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endParaRPr lang="en-US" sz="2400">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endParaRPr lang="en-US" sz="2400">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endParaRPr lang="en-US" sz="2400">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endParaRPr lang="en-US" sz="2400">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endParaRPr lang="en-US" sz="2400">
                  <a:latin typeface="Times New Roman"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endParaRPr lang="en-US" sz="2400">
                  <a:latin typeface="Times New Roman"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endParaRPr lang="en-US" sz="2400">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endParaRPr lang="en-US" sz="2400">
                  <a:latin typeface="Times New Roman" pitchFamily="18" charset="0"/>
                </a:endParaRPr>
              </a:p>
            </p:txBody>
          </p:sp>
        </p:grpSp>
      </p:grpSp>
      <p:sp>
        <p:nvSpPr>
          <p:cNvPr id="80915"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en-US" dirty="0"/>
              <a:t>Click to edit Master title style</a:t>
            </a:r>
          </a:p>
        </p:txBody>
      </p:sp>
      <p:sp>
        <p:nvSpPr>
          <p:cNvPr id="80916"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r>
              <a:rPr lang="en-US"/>
              <a:t>Click to edit Master subtitle style</a:t>
            </a:r>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19" name="Rectangle 17"/>
          <p:cNvSpPr>
            <a:spLocks noGrp="1" noChangeArrowheads="1"/>
          </p:cNvSpPr>
          <p:nvPr>
            <p:ph type="ftr" sz="quarter" idx="11"/>
          </p:nvPr>
        </p:nvSpPr>
        <p:spPr/>
        <p:txBody>
          <a:bodyPr/>
          <a:lstStyle>
            <a:lvl1pPr>
              <a:defRPr/>
            </a:lvl1pPr>
          </a:lstStyle>
          <a:p>
            <a:pPr>
              <a:defRPr/>
            </a:pPr>
            <a:endParaRPr lang="en-US"/>
          </a:p>
        </p:txBody>
      </p:sp>
      <p:sp>
        <p:nvSpPr>
          <p:cNvPr id="20" name="Rectangle 18"/>
          <p:cNvSpPr>
            <a:spLocks noGrp="1" noChangeArrowheads="1"/>
          </p:cNvSpPr>
          <p:nvPr>
            <p:ph type="sldNum" sz="quarter" idx="12"/>
          </p:nvPr>
        </p:nvSpPr>
        <p:spPr/>
        <p:txBody>
          <a:bodyPr/>
          <a:lstStyle>
            <a:lvl1pPr>
              <a:defRPr/>
            </a:lvl1pPr>
          </a:lstStyle>
          <a:p>
            <a:pPr>
              <a:defRPr/>
            </a:pPr>
            <a:fld id="{6AD43FE9-AD48-44BC-8BD6-33C25598D6E5}"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0D8A7BEE-60EE-4285-B38E-FA12EDF1D586}"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924800" cy="914400"/>
          </a:xfrm>
        </p:spPr>
        <p:txBody>
          <a:bodyPr/>
          <a:lstStyle>
            <a:lvl1pPr>
              <a:defRPr>
                <a:solidFill>
                  <a:srgbClr val="C00000"/>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838200" y="1905000"/>
            <a:ext cx="3770313" cy="4181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60913" y="1905000"/>
            <a:ext cx="3770312" cy="20145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760913" y="4071938"/>
            <a:ext cx="3770312" cy="20145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ftr" sz="quarter" idx="10"/>
          </p:nvPr>
        </p:nvSpPr>
        <p:spPr/>
        <p:txBody>
          <a:bodyPr/>
          <a:lstStyle>
            <a:lvl1pPr>
              <a:defRPr/>
            </a:lvl1pPr>
          </a:lstStyle>
          <a:p>
            <a:pPr>
              <a:defRPr/>
            </a:pPr>
            <a:endParaRPr lang="en-US"/>
          </a:p>
        </p:txBody>
      </p:sp>
      <p:sp>
        <p:nvSpPr>
          <p:cNvPr id="7" name="Rectangle 10"/>
          <p:cNvSpPr>
            <a:spLocks noGrp="1" noChangeArrowheads="1"/>
          </p:cNvSpPr>
          <p:nvPr>
            <p:ph type="sldNum" sz="quarter" idx="11"/>
          </p:nvPr>
        </p:nvSpPr>
        <p:spPr/>
        <p:txBody>
          <a:bodyPr/>
          <a:lstStyle>
            <a:lvl1pPr>
              <a:defRPr/>
            </a:lvl1pPr>
          </a:lstStyle>
          <a:p>
            <a:pPr>
              <a:defRPr/>
            </a:pPr>
            <a:fld id="{B8E8C92F-AA97-4160-AE66-E0B933628E53}"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924800" cy="914400"/>
          </a:xfrm>
        </p:spPr>
        <p:txBody>
          <a:bodyPr/>
          <a:lstStyle>
            <a:lvl1pPr>
              <a:defRPr>
                <a:solidFill>
                  <a:srgbClr val="C00000"/>
                </a:solidFill>
              </a:defRPr>
            </a:lvl1pPr>
          </a:lstStyle>
          <a:p>
            <a:r>
              <a:rPr lang="en-US" dirty="0" smtClean="0"/>
              <a:t>Click to edit Master title style</a:t>
            </a:r>
            <a:endParaRPr lang="en-US" dirty="0"/>
          </a:p>
        </p:txBody>
      </p:sp>
      <p:sp>
        <p:nvSpPr>
          <p:cNvPr id="3" name="Text Placeholder 2"/>
          <p:cNvSpPr>
            <a:spLocks noGrp="1"/>
          </p:cNvSpPr>
          <p:nvPr>
            <p:ph type="body" sz="half" idx="1"/>
          </p:nvPr>
        </p:nvSpPr>
        <p:spPr>
          <a:xfrm>
            <a:off x="838200" y="1905000"/>
            <a:ext cx="3770313" cy="4181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0913" y="1905000"/>
            <a:ext cx="3770312" cy="4181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9"/>
          <p:cNvSpPr>
            <a:spLocks noGrp="1" noChangeArrowheads="1"/>
          </p:cNvSpPr>
          <p:nvPr>
            <p:ph type="ftr" sz="quarter" idx="10"/>
          </p:nvPr>
        </p:nvSpPr>
        <p:spPr/>
        <p:txBody>
          <a:bodyPr/>
          <a:lstStyle>
            <a:lvl1pPr>
              <a:defRPr/>
            </a:lvl1pPr>
          </a:lstStyle>
          <a:p>
            <a:pPr>
              <a:defRPr/>
            </a:pPr>
            <a:endParaRPr lang="en-US"/>
          </a:p>
        </p:txBody>
      </p:sp>
      <p:sp>
        <p:nvSpPr>
          <p:cNvPr id="6" name="Rectangle 10"/>
          <p:cNvSpPr>
            <a:spLocks noGrp="1" noChangeArrowheads="1"/>
          </p:cNvSpPr>
          <p:nvPr>
            <p:ph type="sldNum" sz="quarter" idx="11"/>
          </p:nvPr>
        </p:nvSpPr>
        <p:spPr/>
        <p:txBody>
          <a:bodyPr/>
          <a:lstStyle>
            <a:lvl1pPr>
              <a:defRPr/>
            </a:lvl1pPr>
          </a:lstStyle>
          <a:p>
            <a:pPr>
              <a:defRPr/>
            </a:pPr>
            <a:fld id="{4A8482FB-5147-4B8A-A3AF-3A1C7B09CC16}"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924800" cy="914400"/>
          </a:xfrm>
        </p:spPr>
        <p:txBody>
          <a:bodyPr/>
          <a:lstStyle>
            <a:lvl1pPr>
              <a:defRPr>
                <a:solidFill>
                  <a:srgbClr val="C00000"/>
                </a:solidFill>
              </a:defRPr>
            </a:lvl1pPr>
          </a:lstStyle>
          <a:p>
            <a:r>
              <a:rPr lang="en-US" dirty="0" smtClean="0"/>
              <a:t>Click to edit Master title style</a:t>
            </a:r>
            <a:endParaRPr lang="en-US" dirty="0"/>
          </a:p>
        </p:txBody>
      </p:sp>
      <p:sp>
        <p:nvSpPr>
          <p:cNvPr id="3" name="Text Placeholder 2"/>
          <p:cNvSpPr>
            <a:spLocks noGrp="1"/>
          </p:cNvSpPr>
          <p:nvPr>
            <p:ph type="body" sz="half" idx="1"/>
          </p:nvPr>
        </p:nvSpPr>
        <p:spPr>
          <a:xfrm>
            <a:off x="838200" y="1905000"/>
            <a:ext cx="3770313" cy="418147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quarter" idx="2"/>
          </p:nvPr>
        </p:nvSpPr>
        <p:spPr>
          <a:xfrm>
            <a:off x="4760913" y="1905000"/>
            <a:ext cx="3770312" cy="20145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760913" y="4071938"/>
            <a:ext cx="3770312" cy="20145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ftr" sz="quarter" idx="10"/>
          </p:nvPr>
        </p:nvSpPr>
        <p:spPr/>
        <p:txBody>
          <a:bodyPr/>
          <a:lstStyle>
            <a:lvl1pPr>
              <a:defRPr/>
            </a:lvl1pPr>
          </a:lstStyle>
          <a:p>
            <a:pPr>
              <a:defRPr/>
            </a:pPr>
            <a:endParaRPr lang="en-US"/>
          </a:p>
        </p:txBody>
      </p:sp>
      <p:sp>
        <p:nvSpPr>
          <p:cNvPr id="7" name="Rectangle 10"/>
          <p:cNvSpPr>
            <a:spLocks noGrp="1" noChangeArrowheads="1"/>
          </p:cNvSpPr>
          <p:nvPr>
            <p:ph type="sldNum" sz="quarter" idx="11"/>
          </p:nvPr>
        </p:nvSpPr>
        <p:spPr/>
        <p:txBody>
          <a:bodyPr/>
          <a:lstStyle>
            <a:lvl1pPr>
              <a:defRPr/>
            </a:lvl1pPr>
          </a:lstStyle>
          <a:p>
            <a:pPr>
              <a:defRPr/>
            </a:pPr>
            <a:fld id="{96EAB41F-6DA4-423A-8B4B-0C1C93BA898C}"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533400" y="457200"/>
            <a:ext cx="7924800" cy="9144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838200" y="1905000"/>
            <a:ext cx="3770313" cy="20145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60913" y="1905000"/>
            <a:ext cx="3770312" cy="20145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838200" y="4071938"/>
            <a:ext cx="3770313" cy="20145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760913" y="4071938"/>
            <a:ext cx="3770312" cy="20145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9"/>
          <p:cNvSpPr>
            <a:spLocks noGrp="1" noChangeArrowheads="1"/>
          </p:cNvSpPr>
          <p:nvPr>
            <p:ph type="ftr" sz="quarter" idx="10"/>
          </p:nvPr>
        </p:nvSpPr>
        <p:spPr/>
        <p:txBody>
          <a:bodyPr/>
          <a:lstStyle>
            <a:lvl1pPr>
              <a:defRPr/>
            </a:lvl1pPr>
          </a:lstStyle>
          <a:p>
            <a:pPr>
              <a:defRPr/>
            </a:pPr>
            <a:endParaRPr lang="en-US"/>
          </a:p>
        </p:txBody>
      </p:sp>
      <p:sp>
        <p:nvSpPr>
          <p:cNvPr id="8" name="Rectangle 10"/>
          <p:cNvSpPr>
            <a:spLocks noGrp="1" noChangeArrowheads="1"/>
          </p:cNvSpPr>
          <p:nvPr>
            <p:ph type="sldNum" sz="quarter" idx="11"/>
          </p:nvPr>
        </p:nvSpPr>
        <p:spPr/>
        <p:txBody>
          <a:bodyPr/>
          <a:lstStyle>
            <a:lvl1pPr>
              <a:defRPr/>
            </a:lvl1pPr>
          </a:lstStyle>
          <a:p>
            <a:pPr>
              <a:defRPr/>
            </a:pPr>
            <a:fld id="{672876DB-D199-42D7-B836-6545F54388F1}" type="slidenum">
              <a:rPr lang="en-US"/>
              <a:pPr>
                <a:defRPr/>
              </a:pPr>
              <a:t>‹#›</a:t>
            </a:fld>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924800" cy="91440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838200" y="1905000"/>
            <a:ext cx="7693025" cy="4181475"/>
          </a:xfrm>
        </p:spPr>
        <p:txBody>
          <a:bodyPr/>
          <a:lstStyle/>
          <a:p>
            <a:pPr lvl="0"/>
            <a:endParaRPr lang="en-US" noProof="0"/>
          </a:p>
        </p:txBody>
      </p:sp>
      <p:sp>
        <p:nvSpPr>
          <p:cNvPr id="4" name="Rectangle 9"/>
          <p:cNvSpPr>
            <a:spLocks noGrp="1" noChangeArrowheads="1"/>
          </p:cNvSpPr>
          <p:nvPr>
            <p:ph type="ftr" sz="quarter" idx="10"/>
          </p:nvPr>
        </p:nvSpPr>
        <p:spPr/>
        <p:txBody>
          <a:bodyPr/>
          <a:lstStyle>
            <a:lvl1pPr>
              <a:defRPr/>
            </a:lvl1pPr>
          </a:lstStyle>
          <a:p>
            <a:pPr>
              <a:defRPr/>
            </a:pPr>
            <a:endParaRPr lang="en-US"/>
          </a:p>
        </p:txBody>
      </p:sp>
      <p:sp>
        <p:nvSpPr>
          <p:cNvPr id="5" name="Rectangle 10"/>
          <p:cNvSpPr>
            <a:spLocks noGrp="1" noChangeArrowheads="1"/>
          </p:cNvSpPr>
          <p:nvPr>
            <p:ph type="sldNum" sz="quarter" idx="11"/>
          </p:nvPr>
        </p:nvSpPr>
        <p:spPr/>
        <p:txBody>
          <a:bodyPr/>
          <a:lstStyle>
            <a:lvl1pPr>
              <a:defRPr/>
            </a:lvl1pPr>
          </a:lstStyle>
          <a:p>
            <a:pPr>
              <a:defRPr/>
            </a:pPr>
            <a:fld id="{5461E8CC-8F76-4B03-83E9-940EE59D0377}"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924800" cy="9144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905000"/>
            <a:ext cx="3770313" cy="4181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760913" y="1905000"/>
            <a:ext cx="3770312" cy="4181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9"/>
          <p:cNvSpPr>
            <a:spLocks noGrp="1" noChangeArrowheads="1"/>
          </p:cNvSpPr>
          <p:nvPr>
            <p:ph type="ftr" sz="quarter" idx="10"/>
          </p:nvPr>
        </p:nvSpPr>
        <p:spPr/>
        <p:txBody>
          <a:bodyPr/>
          <a:lstStyle>
            <a:lvl1pPr>
              <a:defRPr/>
            </a:lvl1pPr>
          </a:lstStyle>
          <a:p>
            <a:pPr>
              <a:defRPr/>
            </a:pPr>
            <a:endParaRPr lang="en-US"/>
          </a:p>
        </p:txBody>
      </p:sp>
      <p:sp>
        <p:nvSpPr>
          <p:cNvPr id="6" name="Rectangle 10"/>
          <p:cNvSpPr>
            <a:spLocks noGrp="1" noChangeArrowheads="1"/>
          </p:cNvSpPr>
          <p:nvPr>
            <p:ph type="sldNum" sz="quarter" idx="11"/>
          </p:nvPr>
        </p:nvSpPr>
        <p:spPr/>
        <p:txBody>
          <a:bodyPr/>
          <a:lstStyle>
            <a:lvl1pPr>
              <a:defRPr/>
            </a:lvl1pPr>
          </a:lstStyle>
          <a:p>
            <a:pPr>
              <a:defRPr/>
            </a:pPr>
            <a:fld id="{11B9BC6E-3FBE-4DAE-A60D-DB1A1FA18F55}"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C0000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tx1"/>
              </a:buClr>
              <a:defRPr/>
            </a:lvl1pPr>
            <a:lvl2pPr>
              <a:buClr>
                <a:srgbClr val="C00000"/>
              </a:buClr>
              <a:buFont typeface="Wingdings" pitchFamily="2" charset="2"/>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C8A60E19-9781-4899-8916-F9FB738A487D}"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C00000"/>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255C92DC-5A09-4E76-91AD-6BAC41C7E357}"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solidFill>
                  <a:srgbClr val="C0000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ftr" sz="quarter" idx="10"/>
          </p:nvPr>
        </p:nvSpPr>
        <p:spPr>
          <a:ln/>
        </p:spPr>
        <p:txBody>
          <a:bodyPr/>
          <a:lstStyle>
            <a:lvl1pPr>
              <a:defRPr/>
            </a:lvl1pPr>
          </a:lstStyle>
          <a:p>
            <a:pPr>
              <a:defRPr/>
            </a:pPr>
            <a:endParaRPr lang="en-US"/>
          </a:p>
        </p:txBody>
      </p:sp>
      <p:sp>
        <p:nvSpPr>
          <p:cNvPr id="8" name="Rectangle 3"/>
          <p:cNvSpPr>
            <a:spLocks noGrp="1" noChangeArrowheads="1"/>
          </p:cNvSpPr>
          <p:nvPr>
            <p:ph type="sldNum" sz="quarter" idx="11"/>
          </p:nvPr>
        </p:nvSpPr>
        <p:spPr>
          <a:ln/>
        </p:spPr>
        <p:txBody>
          <a:bodyPr/>
          <a:lstStyle>
            <a:lvl1pPr>
              <a:defRPr/>
            </a:lvl1pPr>
          </a:lstStyle>
          <a:p>
            <a:pPr>
              <a:defRPr/>
            </a:pPr>
            <a:fld id="{9932E87E-7AB3-4D8C-9871-2A792D005CE1}" type="slidenum">
              <a:rPr lang="en-US"/>
              <a:pPr>
                <a:defRPr/>
              </a:pPr>
              <a:t>‹#›</a:t>
            </a:fld>
            <a:endParaRPr lang="en-US"/>
          </a:p>
        </p:txBody>
      </p:sp>
      <p:sp>
        <p:nvSpPr>
          <p:cNvPr id="9"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C00000"/>
                </a:solidFill>
              </a:defRPr>
            </a:lvl1pPr>
          </a:lstStyle>
          <a:p>
            <a:r>
              <a:rPr lang="en-US" dirty="0" smtClean="0"/>
              <a:t>Click to edit Master title style</a:t>
            </a:r>
            <a:endParaRPr lang="en-US" dirty="0"/>
          </a:p>
        </p:txBody>
      </p:sp>
      <p:sp>
        <p:nvSpPr>
          <p:cNvPr id="3" name="Rectangle 2"/>
          <p:cNvSpPr>
            <a:spLocks noGrp="1" noChangeArrowheads="1"/>
          </p:cNvSpPr>
          <p:nvPr>
            <p:ph type="ftr" sz="quarter" idx="10"/>
          </p:nvPr>
        </p:nvSpPr>
        <p:spPr>
          <a:ln/>
        </p:spPr>
        <p:txBody>
          <a:bodyPr/>
          <a:lstStyle>
            <a:lvl1pPr>
              <a:defRPr/>
            </a:lvl1pPr>
          </a:lstStyle>
          <a:p>
            <a:pPr>
              <a:defRPr/>
            </a:pPr>
            <a:endParaRPr lang="en-US"/>
          </a:p>
        </p:txBody>
      </p:sp>
      <p:sp>
        <p:nvSpPr>
          <p:cNvPr id="4" name="Rectangle 3"/>
          <p:cNvSpPr>
            <a:spLocks noGrp="1" noChangeArrowheads="1"/>
          </p:cNvSpPr>
          <p:nvPr>
            <p:ph type="sldNum" sz="quarter" idx="11"/>
          </p:nvPr>
        </p:nvSpPr>
        <p:spPr>
          <a:ln/>
        </p:spPr>
        <p:txBody>
          <a:bodyPr/>
          <a:lstStyle>
            <a:lvl1pPr>
              <a:defRPr/>
            </a:lvl1pPr>
          </a:lstStyle>
          <a:p>
            <a:pPr>
              <a:defRPr/>
            </a:pPr>
            <a:fld id="{1884716D-FA28-4E9C-8FDF-C18D510B24C6}" type="slidenum">
              <a:rPr lang="en-US"/>
              <a:pPr>
                <a:defRPr/>
              </a:pPr>
              <a:t>‹#›</a:t>
            </a:fld>
            <a:endParaRPr lang="en-US"/>
          </a:p>
        </p:txBody>
      </p:sp>
      <p:sp>
        <p:nvSpPr>
          <p:cNvPr id="5"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p>
        </p:txBody>
      </p:sp>
      <p:sp>
        <p:nvSpPr>
          <p:cNvPr id="3" name="Rectangle 3"/>
          <p:cNvSpPr>
            <a:spLocks noGrp="1" noChangeArrowheads="1"/>
          </p:cNvSpPr>
          <p:nvPr>
            <p:ph type="sldNum" sz="quarter" idx="11"/>
          </p:nvPr>
        </p:nvSpPr>
        <p:spPr>
          <a:ln/>
        </p:spPr>
        <p:txBody>
          <a:bodyPr/>
          <a:lstStyle>
            <a:lvl1pPr>
              <a:defRPr/>
            </a:lvl1pPr>
          </a:lstStyle>
          <a:p>
            <a:pPr>
              <a:defRPr/>
            </a:pPr>
            <a:fld id="{C66CFEAA-E548-4A30-A128-774E742A15FC}" type="slidenum">
              <a:rPr lang="en-US"/>
              <a:pPr>
                <a:defRPr/>
              </a:pPr>
              <a:t>‹#›</a:t>
            </a:fld>
            <a:endParaRPr lang="en-US"/>
          </a:p>
        </p:txBody>
      </p:sp>
      <p:sp>
        <p:nvSpPr>
          <p:cNvPr id="4"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rgbClr val="C00000"/>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B9669A5F-CE2E-47FE-A50A-994F60B1E801}"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0AB719F6-6279-4D71-B143-C77DE7DEB476}"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F1FCB061-8CE0-497C-A6E6-E9C6A41E95B9}"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Arial" pitchFamily="34" charset="0"/>
                <a:cs typeface="Arial" pitchFamily="34" charset="0"/>
              </a:defRPr>
            </a:lvl1pPr>
          </a:lstStyle>
          <a:p>
            <a:pPr>
              <a:defRPr/>
            </a:pPr>
            <a:endParaRPr lang="en-US"/>
          </a:p>
        </p:txBody>
      </p:sp>
      <p:sp>
        <p:nvSpPr>
          <p:cNvPr id="79875"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cs typeface="Arial" pitchFamily="34" charset="0"/>
              </a:defRPr>
            </a:lvl1pPr>
          </a:lstStyle>
          <a:p>
            <a:pPr>
              <a:defRPr/>
            </a:pPr>
            <a:fld id="{83219590-3BA7-4283-B366-4499A8F4BD68}" type="slidenum">
              <a:rPr lang="en-US"/>
              <a:pPr>
                <a:defRPr/>
              </a:pPr>
              <a:t>‹#›</a:t>
            </a:fld>
            <a:endParaRPr lang="en-US"/>
          </a:p>
        </p:txBody>
      </p:sp>
      <p:grpSp>
        <p:nvGrpSpPr>
          <p:cNvPr id="1028" name="Group 4"/>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lang="en-US" sz="2400">
                <a:latin typeface="Times New Roman" pitchFamily="18"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endParaRPr lang="en-US" sz="2400">
                <a:latin typeface="Times New Roman" pitchFamily="18"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endParaRPr lang="en-US">
                <a:solidFill>
                  <a:schemeClr val="hlink"/>
                </a:solidFill>
              </a:endParaRPr>
            </a:p>
          </p:txBody>
        </p:sp>
        <p:sp>
          <p:nvSpPr>
            <p:cNvPr id="1035"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endParaRPr lang="en-US">
                <a:solidFill>
                  <a:schemeClr val="hlink"/>
                </a:solidFill>
              </a:endParaRPr>
            </a:p>
          </p:txBody>
        </p:sp>
        <p:sp>
          <p:nvSpPr>
            <p:cNvPr id="1036"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endParaRPr lang="en-US">
                <a:solidFill>
                  <a:schemeClr val="accent2"/>
                </a:solidFill>
              </a:endParaRPr>
            </a:p>
          </p:txBody>
        </p:sp>
        <p:sp>
          <p:nvSpPr>
            <p:cNvPr id="1037"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endParaRPr lang="en-US">
                <a:solidFill>
                  <a:schemeClr val="hlink"/>
                </a:solidFill>
              </a:endParaRPr>
            </a:p>
          </p:txBody>
        </p:sp>
        <p:sp>
          <p:nvSpPr>
            <p:cNvPr id="1038"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endParaRPr lang="en-US" sz="2400">
                <a:latin typeface="Times New Roman" pitchFamily="18"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endParaRPr lang="en-US">
                <a:solidFill>
                  <a:schemeClr val="accent2"/>
                </a:solidFill>
              </a:endParaRPr>
            </a:p>
          </p:txBody>
        </p:sp>
        <p:sp>
          <p:nvSpPr>
            <p:cNvPr id="1040"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endParaRPr lang="en-US">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9888"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34" charset="0"/>
                <a:cs typeface="Arial" pitchFamily="34" charset="0"/>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76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2" r:id="rId11"/>
    <p:sldLayoutId id="2147483763" r:id="rId12"/>
    <p:sldLayoutId id="2147483764" r:id="rId13"/>
    <p:sldLayoutId id="2147483765" r:id="rId14"/>
    <p:sldLayoutId id="2147483766" r:id="rId15"/>
    <p:sldLayoutId id="2147483767" r:id="rId16"/>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itchFamily="34" charset="0"/>
        </a:defRPr>
      </a:lvl2pPr>
      <a:lvl3pPr algn="l" rtl="0" eaLnBrk="0" fontAlgn="base" hangingPunct="0">
        <a:spcBef>
          <a:spcPct val="0"/>
        </a:spcBef>
        <a:spcAft>
          <a:spcPct val="0"/>
        </a:spcAft>
        <a:defRPr sz="4400">
          <a:solidFill>
            <a:schemeClr val="tx1"/>
          </a:solidFill>
          <a:latin typeface="Arial" pitchFamily="34" charset="0"/>
        </a:defRPr>
      </a:lvl3pPr>
      <a:lvl4pPr algn="l" rtl="0" eaLnBrk="0" fontAlgn="base" hangingPunct="0">
        <a:spcBef>
          <a:spcPct val="0"/>
        </a:spcBef>
        <a:spcAft>
          <a:spcPct val="0"/>
        </a:spcAft>
        <a:defRPr sz="4400">
          <a:solidFill>
            <a:schemeClr val="tx1"/>
          </a:solidFill>
          <a:latin typeface="Arial" pitchFamily="34" charset="0"/>
        </a:defRPr>
      </a:lvl4pPr>
      <a:lvl5pPr algn="l" rtl="0" eaLnBrk="0" fontAlgn="base" hangingPunct="0">
        <a:spcBef>
          <a:spcPct val="0"/>
        </a:spcBef>
        <a:spcAft>
          <a:spcPct val="0"/>
        </a:spcAft>
        <a:defRPr sz="4400">
          <a:solidFill>
            <a:schemeClr val="tx1"/>
          </a:solidFill>
          <a:latin typeface="Arial" pitchFamily="34" charset="0"/>
        </a:defRPr>
      </a:lvl5pPr>
      <a:lvl6pPr marL="457200" algn="l" rtl="0" fontAlgn="base">
        <a:spcBef>
          <a:spcPct val="0"/>
        </a:spcBef>
        <a:spcAft>
          <a:spcPct val="0"/>
        </a:spcAft>
        <a:defRPr sz="4400">
          <a:solidFill>
            <a:schemeClr val="tx1"/>
          </a:solidFill>
          <a:latin typeface="Arial" pitchFamily="34" charset="0"/>
        </a:defRPr>
      </a:lvl6pPr>
      <a:lvl7pPr marL="914400" algn="l" rtl="0" fontAlgn="base">
        <a:spcBef>
          <a:spcPct val="0"/>
        </a:spcBef>
        <a:spcAft>
          <a:spcPct val="0"/>
        </a:spcAft>
        <a:defRPr sz="4400">
          <a:solidFill>
            <a:schemeClr val="tx1"/>
          </a:solidFill>
          <a:latin typeface="Arial" pitchFamily="34" charset="0"/>
        </a:defRPr>
      </a:lvl7pPr>
      <a:lvl8pPr marL="1371600" algn="l" rtl="0" fontAlgn="base">
        <a:spcBef>
          <a:spcPct val="0"/>
        </a:spcBef>
        <a:spcAft>
          <a:spcPct val="0"/>
        </a:spcAft>
        <a:defRPr sz="4400">
          <a:solidFill>
            <a:schemeClr val="tx1"/>
          </a:solidFill>
          <a:latin typeface="Arial" pitchFamily="34" charset="0"/>
        </a:defRPr>
      </a:lvl8pPr>
      <a:lvl9pPr marL="1828800" algn="l" rtl="0" fontAlgn="base">
        <a:spcBef>
          <a:spcPct val="0"/>
        </a:spcBef>
        <a:spcAft>
          <a:spcPct val="0"/>
        </a:spcAft>
        <a:defRPr sz="4400">
          <a:solidFill>
            <a:schemeClr val="tx1"/>
          </a:solidFill>
          <a:latin typeface="Arial" pitchFamily="34"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4.xml"/><Relationship Id="rId7" Type="http://schemas.openxmlformats.org/officeDocument/2006/relationships/image" Target="../media/image20.wmf"/><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19.wmf"/><Relationship Id="rId5" Type="http://schemas.openxmlformats.org/officeDocument/2006/relationships/oleObject" Target="../embeddings/oleObject3.bin"/><Relationship Id="rId4" Type="http://schemas.openxmlformats.org/officeDocument/2006/relationships/image" Target="../media/image18.wmf"/></Relationships>
</file>

<file path=ppt/slides/_rels/slide15.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wmf"/><Relationship Id="rId4" Type="http://schemas.openxmlformats.org/officeDocument/2006/relationships/image" Target="../media/image14.wmf"/></Relationships>
</file>

<file path=ppt/slides/_rels/slide16.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wmf"/></Relationships>
</file>

<file path=ppt/slides/_rels/slide17.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4.wmf"/></Relationships>
</file>

<file path=ppt/slides/_rels/slide19.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29.wmf"/><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20.xml"/><Relationship Id="rId7" Type="http://schemas.openxmlformats.org/officeDocument/2006/relationships/image" Target="../media/image20.w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19.wmf"/><Relationship Id="rId5" Type="http://schemas.openxmlformats.org/officeDocument/2006/relationships/oleObject" Target="../embeddings/oleObject4.bin"/><Relationship Id="rId4" Type="http://schemas.openxmlformats.org/officeDocument/2006/relationships/image" Target="../media/image18.wmf"/></Relationships>
</file>

<file path=ppt/slides/_rels/slide21.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wmf"/></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s/_rels/slide27.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wmf"/></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45.wmf"/></Relationships>
</file>

<file path=ppt/slides/_rels/slide3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35.xml"/><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9.wmf"/><Relationship Id="rId5" Type="http://schemas.openxmlformats.org/officeDocument/2006/relationships/oleObject" Target="../embeddings/oleObject6.bin"/><Relationship Id="rId4" Type="http://schemas.openxmlformats.org/officeDocument/2006/relationships/image" Target="../media/image46.wmf"/></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6.png"/><Relationship Id="rId4" Type="http://schemas.openxmlformats.org/officeDocument/2006/relationships/image" Target="../media/image5.wmf"/></Relationships>
</file>

<file path=ppt/slides/_rels/slide5.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8.wmf"/></Relationships>
</file>

<file path=ppt/slides/_rels/slide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wmf"/></Relationships>
</file>

<file path=ppt/slides/_rels/slide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Grp="1" noChangeArrowheads="1"/>
          </p:cNvSpPr>
          <p:nvPr>
            <p:ph type="ctrTitle"/>
          </p:nvPr>
        </p:nvSpPr>
        <p:spPr/>
        <p:txBody>
          <a:bodyPr/>
          <a:lstStyle/>
          <a:p>
            <a:pPr eaLnBrk="1" hangingPunct="1"/>
            <a:r>
              <a:rPr lang="en-US" sz="4400" smtClean="0"/>
              <a:t>Multiple Regression Analysis</a:t>
            </a:r>
          </a:p>
        </p:txBody>
      </p:sp>
      <p:sp>
        <p:nvSpPr>
          <p:cNvPr id="9219" name="Rectangle 3"/>
          <p:cNvSpPr>
            <a:spLocks noGrp="1" noChangeArrowheads="1"/>
          </p:cNvSpPr>
          <p:nvPr>
            <p:ph type="subTitle" idx="1"/>
          </p:nvPr>
        </p:nvSpPr>
        <p:spPr>
          <a:xfrm>
            <a:off x="4135438" y="4267200"/>
            <a:ext cx="4856162" cy="1752600"/>
          </a:xfrm>
        </p:spPr>
        <p:txBody>
          <a:bodyPr/>
          <a:lstStyle/>
          <a:p>
            <a:pPr eaLnBrk="1" hangingPunct="1"/>
            <a:r>
              <a:rPr lang="en-US" smtClean="0"/>
              <a:t>Chapter 14</a:t>
            </a:r>
          </a:p>
        </p:txBody>
      </p:sp>
      <p:pic>
        <p:nvPicPr>
          <p:cNvPr id="9220" name="Picture 4"/>
          <p:cNvPicPr>
            <a:picLocks noChangeAspect="1" noChangeArrowheads="1"/>
          </p:cNvPicPr>
          <p:nvPr/>
        </p:nvPicPr>
        <p:blipFill>
          <a:blip r:embed="rId3"/>
          <a:srcRect/>
          <a:stretch>
            <a:fillRect/>
          </a:stretch>
        </p:blipFill>
        <p:spPr bwMode="auto">
          <a:xfrm>
            <a:off x="0" y="3775075"/>
            <a:ext cx="4033838" cy="2657475"/>
          </a:xfrm>
          <a:prstGeom prst="rect">
            <a:avLst/>
          </a:prstGeom>
          <a:noFill/>
          <a:ln w="9525" algn="ctr">
            <a:noFill/>
            <a:miter lim="800000"/>
            <a:headEnd/>
            <a:tailEnd/>
          </a:ln>
        </p:spPr>
      </p:pic>
      <p:sp>
        <p:nvSpPr>
          <p:cNvPr id="198673" name="Text Box 2065"/>
          <p:cNvSpPr txBox="1">
            <a:spLocks noChangeArrowheads="1"/>
          </p:cNvSpPr>
          <p:nvPr/>
        </p:nvSpPr>
        <p:spPr bwMode="auto">
          <a:xfrm>
            <a:off x="15875" y="6499225"/>
            <a:ext cx="1812925" cy="244475"/>
          </a:xfrm>
          <a:prstGeom prst="rect">
            <a:avLst/>
          </a:prstGeom>
          <a:noFill/>
          <a:ln w="9525">
            <a:noFill/>
            <a:miter lim="800000"/>
            <a:headEnd/>
            <a:tailEnd/>
          </a:ln>
          <a:effectLst/>
        </p:spPr>
        <p:txBody>
          <a:bodyPr>
            <a:spAutoFit/>
          </a:bodyPr>
          <a:lstStyle>
            <a:lvl1pPr eaLnBrk="0" hangingPunct="0">
              <a:defRPr sz="1200">
                <a:solidFill>
                  <a:schemeClr val="tx1"/>
                </a:solidFill>
                <a:latin typeface="Arial" pitchFamily="34" charset="0"/>
                <a:cs typeface="Arial" pitchFamily="34" charset="0"/>
              </a:defRPr>
            </a:lvl1pPr>
            <a:lvl2pPr marL="742950" indent="-285750" eaLnBrk="0" hangingPunct="0">
              <a:defRPr sz="1200">
                <a:solidFill>
                  <a:schemeClr val="tx1"/>
                </a:solidFill>
                <a:latin typeface="Arial" pitchFamily="34" charset="0"/>
                <a:cs typeface="Arial" pitchFamily="34" charset="0"/>
              </a:defRPr>
            </a:lvl2pPr>
            <a:lvl3pPr marL="1143000" indent="-228600" eaLnBrk="0" hangingPunct="0">
              <a:defRPr sz="1200">
                <a:solidFill>
                  <a:schemeClr val="tx1"/>
                </a:solidFill>
                <a:latin typeface="Arial" pitchFamily="34" charset="0"/>
                <a:cs typeface="Arial" pitchFamily="34" charset="0"/>
              </a:defRPr>
            </a:lvl3pPr>
            <a:lvl4pPr marL="1600200" indent="-228600" eaLnBrk="0" hangingPunct="0">
              <a:defRPr sz="1200">
                <a:solidFill>
                  <a:schemeClr val="tx1"/>
                </a:solidFill>
                <a:latin typeface="Arial" pitchFamily="34" charset="0"/>
                <a:cs typeface="Arial" pitchFamily="34" charset="0"/>
              </a:defRPr>
            </a:lvl4pPr>
            <a:lvl5pPr marL="2057400" indent="-228600" eaLnBrk="0" hangingPunct="0">
              <a:defRPr sz="12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2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2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2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200">
                <a:solidFill>
                  <a:schemeClr val="tx1"/>
                </a:solidFill>
                <a:latin typeface="Arial" pitchFamily="34" charset="0"/>
                <a:cs typeface="Arial" pitchFamily="34" charset="0"/>
              </a:defRPr>
            </a:lvl9pPr>
          </a:lstStyle>
          <a:p>
            <a:pPr eaLnBrk="1" hangingPunct="1">
              <a:defRPr/>
            </a:pPr>
            <a:r>
              <a:rPr lang="en-US" sz="1000" b="1" i="1" smtClean="0">
                <a:solidFill>
                  <a:srgbClr val="1907A1"/>
                </a:solidFill>
                <a:latin typeface="Times New Roman" pitchFamily="18" charset="0"/>
                <a:ea typeface="ＭＳ Ｐゴシック" pitchFamily="34" charset="-128"/>
              </a:rPr>
              <a:t>McGraw-Hill/Irwin</a:t>
            </a:r>
            <a:endParaRPr lang="en-US" sz="1000" b="1" i="1" smtClean="0">
              <a:solidFill>
                <a:srgbClr val="1907A1"/>
              </a:solidFill>
              <a:effectLst>
                <a:outerShdw blurRad="38100" dist="38100" dir="2700000" algn="tl">
                  <a:srgbClr val="C0C0C0"/>
                </a:outerShdw>
              </a:effectLst>
              <a:latin typeface="Times New Roman" pitchFamily="18" charset="0"/>
              <a:ea typeface="ＭＳ Ｐゴシック" pitchFamily="34" charset="-128"/>
            </a:endParaRPr>
          </a:p>
        </p:txBody>
      </p:sp>
      <p:sp>
        <p:nvSpPr>
          <p:cNvPr id="198674" name="Text Box 2066"/>
          <p:cNvSpPr txBox="1">
            <a:spLocks noChangeArrowheads="1"/>
          </p:cNvSpPr>
          <p:nvPr/>
        </p:nvSpPr>
        <p:spPr bwMode="auto">
          <a:xfrm>
            <a:off x="3336925" y="6496050"/>
            <a:ext cx="5730875" cy="244475"/>
          </a:xfrm>
          <a:prstGeom prst="rect">
            <a:avLst/>
          </a:prstGeom>
          <a:noFill/>
          <a:ln w="9525">
            <a:noFill/>
            <a:miter lim="800000"/>
            <a:headEnd/>
            <a:tailEnd/>
          </a:ln>
          <a:effectLst/>
        </p:spPr>
        <p:txBody>
          <a:bodyPr>
            <a:spAutoFit/>
          </a:bodyPr>
          <a:lstStyle>
            <a:lvl1pPr eaLnBrk="0" hangingPunct="0">
              <a:defRPr sz="1200">
                <a:solidFill>
                  <a:schemeClr val="tx1"/>
                </a:solidFill>
                <a:latin typeface="Arial" pitchFamily="34" charset="0"/>
                <a:cs typeface="Arial" pitchFamily="34" charset="0"/>
              </a:defRPr>
            </a:lvl1pPr>
            <a:lvl2pPr marL="742950" indent="-285750" eaLnBrk="0" hangingPunct="0">
              <a:defRPr sz="1200">
                <a:solidFill>
                  <a:schemeClr val="tx1"/>
                </a:solidFill>
                <a:latin typeface="Arial" pitchFamily="34" charset="0"/>
                <a:cs typeface="Arial" pitchFamily="34" charset="0"/>
              </a:defRPr>
            </a:lvl2pPr>
            <a:lvl3pPr marL="1143000" indent="-228600" eaLnBrk="0" hangingPunct="0">
              <a:defRPr sz="1200">
                <a:solidFill>
                  <a:schemeClr val="tx1"/>
                </a:solidFill>
                <a:latin typeface="Arial" pitchFamily="34" charset="0"/>
                <a:cs typeface="Arial" pitchFamily="34" charset="0"/>
              </a:defRPr>
            </a:lvl3pPr>
            <a:lvl4pPr marL="1600200" indent="-228600" eaLnBrk="0" hangingPunct="0">
              <a:defRPr sz="1200">
                <a:solidFill>
                  <a:schemeClr val="tx1"/>
                </a:solidFill>
                <a:latin typeface="Arial" pitchFamily="34" charset="0"/>
                <a:cs typeface="Arial" pitchFamily="34" charset="0"/>
              </a:defRPr>
            </a:lvl4pPr>
            <a:lvl5pPr marL="2057400" indent="-228600" eaLnBrk="0" hangingPunct="0">
              <a:defRPr sz="12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2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2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2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200">
                <a:solidFill>
                  <a:schemeClr val="tx1"/>
                </a:solidFill>
                <a:latin typeface="Arial" pitchFamily="34" charset="0"/>
                <a:cs typeface="Arial" pitchFamily="34" charset="0"/>
              </a:defRPr>
            </a:lvl9pPr>
          </a:lstStyle>
          <a:p>
            <a:pPr algn="r" eaLnBrk="1" hangingPunct="1">
              <a:defRPr/>
            </a:pPr>
            <a:r>
              <a:rPr lang="en-US" sz="1000" b="1" i="1" smtClean="0">
                <a:solidFill>
                  <a:srgbClr val="1907A1"/>
                </a:solidFill>
                <a:latin typeface="Times New Roman" pitchFamily="18" charset="0"/>
                <a:ea typeface="ＭＳ Ｐゴシック" pitchFamily="34" charset="-128"/>
              </a:rPr>
              <a:t>        Copyright © 2012 by The McGraw-Hill Companies, Inc. All rights reserved.</a:t>
            </a:r>
            <a:endParaRPr lang="en-US" sz="1000" b="1" i="1" smtClean="0">
              <a:solidFill>
                <a:srgbClr val="1907A1"/>
              </a:solidFill>
              <a:effectLst>
                <a:outerShdw blurRad="38100" dist="38100" dir="2700000" algn="tl">
                  <a:srgbClr val="C0C0C0"/>
                </a:outerShdw>
              </a:effectLst>
              <a:latin typeface="Times New Roman" pitchFamily="18" charset="0"/>
              <a:ea typeface="ＭＳ Ｐゴシック" pitchFamily="34" charset="-128"/>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1882775" y="5775325"/>
            <a:ext cx="5097463" cy="67945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eaLnBrk="0" hangingPunct="0">
              <a:defRPr/>
            </a:pPr>
            <a:endParaRPr lang="en-US">
              <a:solidFill>
                <a:schemeClr val="tx1"/>
              </a:solidFill>
            </a:endParaRPr>
          </a:p>
        </p:txBody>
      </p:sp>
      <p:sp>
        <p:nvSpPr>
          <p:cNvPr id="18435" name="AutoShape 2"/>
          <p:cNvSpPr>
            <a:spLocks noGrp="1" noChangeArrowheads="1"/>
          </p:cNvSpPr>
          <p:nvPr>
            <p:ph type="title"/>
          </p:nvPr>
        </p:nvSpPr>
        <p:spPr>
          <a:xfrm>
            <a:off x="304800" y="1047750"/>
            <a:ext cx="8229600" cy="1371600"/>
          </a:xfrm>
        </p:spPr>
        <p:txBody>
          <a:bodyPr lIns="92075" tIns="46038" rIns="92075" bIns="46038"/>
          <a:lstStyle/>
          <a:p>
            <a:pPr eaLnBrk="1" hangingPunct="1"/>
            <a:r>
              <a:rPr lang="en-US" sz="3200" smtClean="0"/>
              <a:t>Global Test: Testing the Multiple Regression Model</a:t>
            </a:r>
          </a:p>
        </p:txBody>
      </p:sp>
      <p:sp>
        <p:nvSpPr>
          <p:cNvPr id="402435" name="Rectangle 3"/>
          <p:cNvSpPr>
            <a:spLocks noGrp="1" noChangeArrowheads="1"/>
          </p:cNvSpPr>
          <p:nvPr>
            <p:ph idx="1"/>
          </p:nvPr>
        </p:nvSpPr>
        <p:spPr>
          <a:xfrm>
            <a:off x="457200" y="2286000"/>
            <a:ext cx="8229600" cy="3581400"/>
          </a:xfrm>
        </p:spPr>
        <p:txBody>
          <a:bodyPr lIns="92075" tIns="46038" rIns="92075" bIns="46038"/>
          <a:lstStyle/>
          <a:p>
            <a:pPr eaLnBrk="1" hangingPunct="1">
              <a:buFont typeface="Wingdings" pitchFamily="2" charset="2"/>
              <a:buNone/>
            </a:pPr>
            <a:r>
              <a:rPr lang="en-US" sz="2400" smtClean="0"/>
              <a:t>	The global test is used to investigate whether any of the independent variables have significant coefficients.</a:t>
            </a:r>
          </a:p>
          <a:p>
            <a:pPr eaLnBrk="1" hangingPunct="1">
              <a:buFont typeface="Wingdings" pitchFamily="2" charset="2"/>
              <a:buNone/>
            </a:pPr>
            <a:endParaRPr lang="en-US" sz="800" smtClean="0"/>
          </a:p>
          <a:p>
            <a:pPr eaLnBrk="1" hangingPunct="1">
              <a:buFont typeface="Wingdings" pitchFamily="2" charset="2"/>
              <a:buNone/>
            </a:pPr>
            <a:r>
              <a:rPr lang="en-US" sz="2400" smtClean="0"/>
              <a:t>	The hypotheses are:</a:t>
            </a:r>
          </a:p>
        </p:txBody>
      </p:sp>
      <p:grpSp>
        <p:nvGrpSpPr>
          <p:cNvPr id="2" name="Group 6"/>
          <p:cNvGrpSpPr>
            <a:grpSpLocks/>
          </p:cNvGrpSpPr>
          <p:nvPr/>
        </p:nvGrpSpPr>
        <p:grpSpPr bwMode="auto">
          <a:xfrm>
            <a:off x="1882775" y="3748088"/>
            <a:ext cx="5114925" cy="1231900"/>
            <a:chOff x="1385180" y="4110273"/>
            <a:chExt cx="6364586" cy="1611517"/>
          </a:xfrm>
        </p:grpSpPr>
        <p:sp>
          <p:nvSpPr>
            <p:cNvPr id="6" name="Rounded Rectangle 5"/>
            <p:cNvSpPr/>
            <p:nvPr/>
          </p:nvSpPr>
          <p:spPr bwMode="auto">
            <a:xfrm>
              <a:off x="1385180" y="4110273"/>
              <a:ext cx="6364586" cy="1611517"/>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eaLnBrk="0" hangingPunct="0">
                <a:defRPr/>
              </a:pPr>
              <a:endParaRPr lang="en-US">
                <a:solidFill>
                  <a:schemeClr val="tx1"/>
                </a:solidFill>
              </a:endParaRPr>
            </a:p>
          </p:txBody>
        </p:sp>
        <p:graphicFrame>
          <p:nvGraphicFramePr>
            <p:cNvPr id="18444" name="Object 7"/>
            <p:cNvGraphicFramePr>
              <a:graphicFrameLocks noChangeAspect="1"/>
            </p:cNvGraphicFramePr>
            <p:nvPr/>
          </p:nvGraphicFramePr>
          <p:xfrm>
            <a:off x="2101850" y="4260850"/>
            <a:ext cx="4725988" cy="1308100"/>
          </p:xfrm>
          <a:graphic>
            <a:graphicData uri="http://schemas.openxmlformats.org/presentationml/2006/ole">
              <p:oleObj spid="_x0000_s18444" name="Equation" r:id="rId4" imgW="1422400" imgH="393700" progId="Equation.3">
                <p:embed/>
              </p:oleObj>
            </a:graphicData>
          </a:graphic>
        </p:graphicFrame>
      </p:grpSp>
      <p:sp>
        <p:nvSpPr>
          <p:cNvPr id="8" name="Rectangle 7"/>
          <p:cNvSpPr/>
          <p:nvPr/>
        </p:nvSpPr>
        <p:spPr>
          <a:xfrm>
            <a:off x="973138" y="5183188"/>
            <a:ext cx="4729162" cy="1200150"/>
          </a:xfrm>
          <a:prstGeom prst="rect">
            <a:avLst/>
          </a:prstGeom>
        </p:spPr>
        <p:txBody>
          <a:bodyPr wrap="none">
            <a:spAutoFit/>
          </a:bodyPr>
          <a:lstStyle/>
          <a:p>
            <a:pPr eaLnBrk="0" hangingPunct="0">
              <a:defRPr/>
            </a:pPr>
            <a:r>
              <a:rPr lang="en-US" sz="2400" dirty="0">
                <a:latin typeface="+mn-lt"/>
                <a:cs typeface="+mn-cs"/>
              </a:rPr>
              <a:t>Decision Rule:</a:t>
            </a:r>
          </a:p>
          <a:p>
            <a:pPr eaLnBrk="0" hangingPunct="0">
              <a:defRPr/>
            </a:pPr>
            <a:endParaRPr lang="en-US" sz="2400" dirty="0">
              <a:latin typeface="+mn-lt"/>
              <a:cs typeface="+mn-cs"/>
            </a:endParaRPr>
          </a:p>
          <a:p>
            <a:pPr algn="ctr" eaLnBrk="0" hangingPunct="0">
              <a:defRPr/>
            </a:pPr>
            <a:r>
              <a:rPr lang="en-US" sz="2400" dirty="0">
                <a:latin typeface="+mn-lt"/>
                <a:cs typeface="+mn-cs"/>
              </a:rPr>
              <a:t>		Reject H</a:t>
            </a:r>
            <a:r>
              <a:rPr lang="en-US" sz="2400" baseline="-25000" dirty="0">
                <a:latin typeface="+mn-lt"/>
                <a:cs typeface="+mn-cs"/>
              </a:rPr>
              <a:t>0</a:t>
            </a:r>
            <a:r>
              <a:rPr lang="en-US" sz="2400" dirty="0">
                <a:latin typeface="+mn-lt"/>
                <a:cs typeface="+mn-cs"/>
              </a:rPr>
              <a:t> if </a:t>
            </a:r>
            <a:r>
              <a:rPr lang="en-US" sz="2400" i="1" dirty="0">
                <a:latin typeface="+mn-lt"/>
                <a:cs typeface="+mn-cs"/>
              </a:rPr>
              <a:t>F</a:t>
            </a:r>
            <a:r>
              <a:rPr lang="en-US" sz="2400" dirty="0">
                <a:latin typeface="+mn-lt"/>
                <a:cs typeface="+mn-cs"/>
              </a:rPr>
              <a:t> &gt; </a:t>
            </a:r>
            <a:r>
              <a:rPr lang="en-US" sz="2400" i="1" dirty="0">
                <a:latin typeface="+mn-lt"/>
                <a:cs typeface="+mn-cs"/>
              </a:rPr>
              <a:t>F</a:t>
            </a:r>
            <a:r>
              <a:rPr lang="en-US" sz="2400" baseline="-25000" dirty="0">
                <a:latin typeface="+mn-lt"/>
                <a:cs typeface="+mn-cs"/>
                <a:sym typeface="Symbol" pitchFamily="18" charset="2"/>
              </a:rPr>
              <a:t>,k,n-k-1</a:t>
            </a:r>
            <a:endParaRPr lang="en-US" sz="2400" baseline="-25000" dirty="0">
              <a:latin typeface="+mn-lt"/>
              <a:cs typeface="+mn-cs"/>
            </a:endParaRPr>
          </a:p>
        </p:txBody>
      </p:sp>
      <p:sp>
        <p:nvSpPr>
          <p:cNvPr id="10" name="Rectangle 9"/>
          <p:cNvSpPr/>
          <p:nvPr/>
        </p:nvSpPr>
        <p:spPr>
          <a:xfrm>
            <a:off x="2842954" y="246743"/>
            <a:ext cx="612687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LO4 </a:t>
            </a:r>
            <a:r>
              <a:rPr lang="en-US" sz="2000" dirty="0">
                <a:solidFill>
                  <a:schemeClr val="tx1"/>
                </a:solidFill>
              </a:rPr>
              <a:t>Conduct a hypothesis test to determine whether a set of regression coefficients differ from zero. </a:t>
            </a:r>
          </a:p>
        </p:txBody>
      </p:sp>
      <p:sp>
        <p:nvSpPr>
          <p:cNvPr id="18442"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CAA80D83-C7D6-4003-ADCD-E7C47AD10BA4}" type="slidenum">
              <a:rPr lang="en-US" sz="1400">
                <a:solidFill>
                  <a:srgbClr val="1907A1"/>
                </a:solidFill>
              </a:rPr>
              <a:pPr/>
              <a:t>10</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2435">
                                            <p:txEl>
                                              <p:pRg st="0" end="0"/>
                                            </p:txEl>
                                          </p:spTgt>
                                        </p:tgtEl>
                                        <p:attrNameLst>
                                          <p:attrName>style.visibility</p:attrName>
                                        </p:attrNameLst>
                                      </p:cBhvr>
                                      <p:to>
                                        <p:strVal val="visible"/>
                                      </p:to>
                                    </p:set>
                                    <p:animEffect transition="in" filter="wipe(left)">
                                      <p:cBhvr>
                                        <p:cTn id="7" dur="500"/>
                                        <p:tgtEl>
                                          <p:spTgt spid="4024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2435">
                                            <p:txEl>
                                              <p:pRg st="2" end="2"/>
                                            </p:txEl>
                                          </p:spTgt>
                                        </p:tgtEl>
                                        <p:attrNameLst>
                                          <p:attrName>style.visibility</p:attrName>
                                        </p:attrNameLst>
                                      </p:cBhvr>
                                      <p:to>
                                        <p:strVal val="visible"/>
                                      </p:to>
                                    </p:set>
                                    <p:animEffect transition="in" filter="wipe(left)">
                                      <p:cBhvr>
                                        <p:cTn id="12" dur="500"/>
                                        <p:tgtEl>
                                          <p:spTgt spid="4024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5" grpId="0" build="p"/>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8"/>
          <p:cNvSpPr>
            <a:spLocks noGrp="1" noChangeArrowheads="1"/>
          </p:cNvSpPr>
          <p:nvPr>
            <p:ph type="title"/>
          </p:nvPr>
        </p:nvSpPr>
        <p:spPr/>
        <p:txBody>
          <a:bodyPr/>
          <a:lstStyle/>
          <a:p>
            <a:pPr eaLnBrk="1" hangingPunct="1"/>
            <a:r>
              <a:rPr lang="en-US" sz="3200" smtClean="0"/>
              <a:t>Finding the Computed and Critical </a:t>
            </a:r>
            <a:r>
              <a:rPr lang="en-US" sz="3200" i="1" smtClean="0"/>
              <a:t>F</a:t>
            </a:r>
          </a:p>
        </p:txBody>
      </p:sp>
      <p:grpSp>
        <p:nvGrpSpPr>
          <p:cNvPr id="19459" name="Group 12"/>
          <p:cNvGrpSpPr>
            <a:grpSpLocks/>
          </p:cNvGrpSpPr>
          <p:nvPr/>
        </p:nvGrpSpPr>
        <p:grpSpPr bwMode="auto">
          <a:xfrm>
            <a:off x="511175" y="2139950"/>
            <a:ext cx="4567238" cy="3419475"/>
            <a:chOff x="322" y="1348"/>
            <a:chExt cx="2877" cy="2154"/>
          </a:xfrm>
        </p:grpSpPr>
        <p:pic>
          <p:nvPicPr>
            <p:cNvPr id="19471" name="Picture 4"/>
            <p:cNvPicPr>
              <a:picLocks noChangeAspect="1" noChangeArrowheads="1"/>
            </p:cNvPicPr>
            <p:nvPr/>
          </p:nvPicPr>
          <p:blipFill>
            <a:blip r:embed="rId3"/>
            <a:srcRect/>
            <a:stretch>
              <a:fillRect/>
            </a:stretch>
          </p:blipFill>
          <p:spPr bwMode="auto">
            <a:xfrm>
              <a:off x="322" y="1348"/>
              <a:ext cx="2877" cy="2154"/>
            </a:xfrm>
            <a:prstGeom prst="rect">
              <a:avLst/>
            </a:prstGeom>
            <a:noFill/>
            <a:ln w="9525">
              <a:noFill/>
              <a:miter lim="800000"/>
              <a:headEnd/>
              <a:tailEnd/>
            </a:ln>
          </p:spPr>
        </p:pic>
        <p:sp>
          <p:nvSpPr>
            <p:cNvPr id="19472" name="Oval 11"/>
            <p:cNvSpPr>
              <a:spLocks noChangeArrowheads="1"/>
            </p:cNvSpPr>
            <p:nvPr/>
          </p:nvSpPr>
          <p:spPr bwMode="auto">
            <a:xfrm>
              <a:off x="2168" y="2478"/>
              <a:ext cx="168" cy="170"/>
            </a:xfrm>
            <a:prstGeom prst="ellipse">
              <a:avLst/>
            </a:prstGeom>
            <a:noFill/>
            <a:ln w="9525">
              <a:solidFill>
                <a:srgbClr val="FF3101"/>
              </a:solidFill>
              <a:round/>
              <a:headEnd/>
              <a:tailEnd/>
            </a:ln>
          </p:spPr>
          <p:txBody>
            <a:bodyPr wrap="none" anchor="ctr"/>
            <a:lstStyle/>
            <a:p>
              <a:pPr algn="ctr" eaLnBrk="0" hangingPunct="0"/>
              <a:endParaRPr lang="en-US"/>
            </a:p>
          </p:txBody>
        </p:sp>
      </p:grpSp>
      <p:grpSp>
        <p:nvGrpSpPr>
          <p:cNvPr id="3" name="Group 14"/>
          <p:cNvGrpSpPr>
            <a:grpSpLocks/>
          </p:cNvGrpSpPr>
          <p:nvPr/>
        </p:nvGrpSpPr>
        <p:grpSpPr bwMode="auto">
          <a:xfrm>
            <a:off x="3667125" y="4152900"/>
            <a:ext cx="3570288" cy="2085975"/>
            <a:chOff x="2310" y="2616"/>
            <a:chExt cx="2249" cy="1314"/>
          </a:xfrm>
        </p:grpSpPr>
        <p:sp>
          <p:nvSpPr>
            <p:cNvPr id="19469" name="Rectangle 10"/>
            <p:cNvSpPr>
              <a:spLocks noChangeArrowheads="1"/>
            </p:cNvSpPr>
            <p:nvPr/>
          </p:nvSpPr>
          <p:spPr bwMode="auto">
            <a:xfrm>
              <a:off x="3863" y="3412"/>
              <a:ext cx="696" cy="518"/>
            </a:xfrm>
            <a:prstGeom prst="rect">
              <a:avLst/>
            </a:prstGeom>
            <a:solidFill>
              <a:schemeClr val="accent1">
                <a:alpha val="27843"/>
              </a:schemeClr>
            </a:solidFill>
            <a:ln w="9525">
              <a:noFill/>
              <a:miter lim="800000"/>
              <a:headEnd/>
              <a:tailEnd/>
            </a:ln>
          </p:spPr>
          <p:txBody>
            <a:bodyPr wrap="none">
              <a:spAutoFit/>
            </a:bodyPr>
            <a:lstStyle/>
            <a:p>
              <a:pPr eaLnBrk="0" hangingPunct="0"/>
              <a:r>
                <a:rPr lang="en-US" sz="2400">
                  <a:solidFill>
                    <a:schemeClr val="accent1"/>
                  </a:solidFill>
                  <a:latin typeface="Times New Roman" pitchFamily="18" charset="0"/>
                </a:rPr>
                <a:t>F</a:t>
              </a:r>
              <a:r>
                <a:rPr lang="en-US" sz="2400" baseline="-25000">
                  <a:solidFill>
                    <a:schemeClr val="accent1"/>
                  </a:solidFill>
                  <a:latin typeface="Times New Roman" pitchFamily="18" charset="0"/>
                  <a:sym typeface="Symbol" pitchFamily="18" charset="2"/>
                </a:rPr>
                <a:t>,</a:t>
              </a:r>
              <a:r>
                <a:rPr lang="en-US" sz="2400" i="1" baseline="-25000">
                  <a:solidFill>
                    <a:schemeClr val="accent1"/>
                  </a:solidFill>
                  <a:latin typeface="Times New Roman" pitchFamily="18" charset="0"/>
                  <a:sym typeface="Symbol" pitchFamily="18" charset="2"/>
                </a:rPr>
                <a:t>k,n-k-</a:t>
              </a:r>
              <a:r>
                <a:rPr lang="en-US" sz="2400" baseline="-25000">
                  <a:solidFill>
                    <a:schemeClr val="accent1"/>
                  </a:solidFill>
                  <a:latin typeface="Times New Roman" pitchFamily="18" charset="0"/>
                  <a:sym typeface="Symbol" pitchFamily="18" charset="2"/>
                </a:rPr>
                <a:t>1</a:t>
              </a:r>
            </a:p>
            <a:p>
              <a:pPr eaLnBrk="0" hangingPunct="0"/>
              <a:r>
                <a:rPr lang="en-US" sz="2400">
                  <a:solidFill>
                    <a:schemeClr val="accent1"/>
                  </a:solidFill>
                  <a:latin typeface="Times New Roman" pitchFamily="18" charset="0"/>
                  <a:sym typeface="Symbol" pitchFamily="18" charset="2"/>
                </a:rPr>
                <a:t>F</a:t>
              </a:r>
              <a:r>
                <a:rPr lang="en-US" sz="2400" i="1" baseline="-25000">
                  <a:solidFill>
                    <a:schemeClr val="accent1"/>
                  </a:solidFill>
                  <a:latin typeface="Times New Roman" pitchFamily="18" charset="0"/>
                  <a:sym typeface="Symbol" pitchFamily="18" charset="2"/>
                </a:rPr>
                <a:t>.05,3,16</a:t>
              </a:r>
            </a:p>
          </p:txBody>
        </p:sp>
        <p:sp>
          <p:nvSpPr>
            <p:cNvPr id="19470" name="Line 13"/>
            <p:cNvSpPr>
              <a:spLocks noChangeShapeType="1"/>
            </p:cNvSpPr>
            <p:nvPr/>
          </p:nvSpPr>
          <p:spPr bwMode="auto">
            <a:xfrm>
              <a:off x="2310" y="2616"/>
              <a:ext cx="1506" cy="954"/>
            </a:xfrm>
            <a:prstGeom prst="line">
              <a:avLst/>
            </a:prstGeom>
            <a:noFill/>
            <a:ln w="9525">
              <a:solidFill>
                <a:schemeClr val="tx1"/>
              </a:solidFill>
              <a:round/>
              <a:headEnd/>
              <a:tailEnd type="triangle" w="med" len="med"/>
            </a:ln>
          </p:spPr>
          <p:txBody>
            <a:bodyPr/>
            <a:lstStyle/>
            <a:p>
              <a:endParaRPr lang="en-US"/>
            </a:p>
          </p:txBody>
        </p:sp>
      </p:grpSp>
      <p:grpSp>
        <p:nvGrpSpPr>
          <p:cNvPr id="4" name="Group 16"/>
          <p:cNvGrpSpPr>
            <a:grpSpLocks/>
          </p:cNvGrpSpPr>
          <p:nvPr/>
        </p:nvGrpSpPr>
        <p:grpSpPr bwMode="auto">
          <a:xfrm>
            <a:off x="5316538" y="1876425"/>
            <a:ext cx="3379787" cy="3552825"/>
            <a:chOff x="3349" y="1182"/>
            <a:chExt cx="2129" cy="2238"/>
          </a:xfrm>
        </p:grpSpPr>
        <p:pic>
          <p:nvPicPr>
            <p:cNvPr id="19467" name="Picture 7"/>
            <p:cNvPicPr>
              <a:picLocks noChangeAspect="1" noChangeArrowheads="1"/>
            </p:cNvPicPr>
            <p:nvPr/>
          </p:nvPicPr>
          <p:blipFill>
            <a:blip r:embed="rId4"/>
            <a:srcRect/>
            <a:stretch>
              <a:fillRect/>
            </a:stretch>
          </p:blipFill>
          <p:spPr bwMode="auto">
            <a:xfrm>
              <a:off x="3349" y="1182"/>
              <a:ext cx="2129" cy="1661"/>
            </a:xfrm>
            <a:prstGeom prst="rect">
              <a:avLst/>
            </a:prstGeom>
            <a:noFill/>
            <a:ln w="9525">
              <a:noFill/>
              <a:miter lim="800000"/>
              <a:headEnd/>
              <a:tailEnd/>
            </a:ln>
          </p:spPr>
        </p:pic>
        <p:sp>
          <p:nvSpPr>
            <p:cNvPr id="19468" name="Line 15"/>
            <p:cNvSpPr>
              <a:spLocks noChangeShapeType="1"/>
            </p:cNvSpPr>
            <p:nvPr/>
          </p:nvSpPr>
          <p:spPr bwMode="auto">
            <a:xfrm flipV="1">
              <a:off x="4470" y="2754"/>
              <a:ext cx="180" cy="666"/>
            </a:xfrm>
            <a:prstGeom prst="line">
              <a:avLst/>
            </a:prstGeom>
            <a:noFill/>
            <a:ln w="9525">
              <a:solidFill>
                <a:schemeClr val="tx1"/>
              </a:solidFill>
              <a:round/>
              <a:headEnd/>
              <a:tailEnd type="triangle" w="med" len="med"/>
            </a:ln>
          </p:spPr>
          <p:txBody>
            <a:bodyPr/>
            <a:lstStyle/>
            <a:p>
              <a:endParaRPr lang="en-US"/>
            </a:p>
          </p:txBody>
        </p:sp>
      </p:grpSp>
      <p:sp>
        <p:nvSpPr>
          <p:cNvPr id="19462" name="Oval 12"/>
          <p:cNvSpPr>
            <a:spLocks noChangeArrowheads="1"/>
          </p:cNvSpPr>
          <p:nvPr/>
        </p:nvSpPr>
        <p:spPr bwMode="auto">
          <a:xfrm>
            <a:off x="4364038" y="3684588"/>
            <a:ext cx="552450" cy="552450"/>
          </a:xfrm>
          <a:prstGeom prst="ellipse">
            <a:avLst/>
          </a:prstGeom>
          <a:solidFill>
            <a:schemeClr val="accent1">
              <a:alpha val="27058"/>
            </a:schemeClr>
          </a:solidFill>
          <a:ln w="9525" algn="ctr">
            <a:solidFill>
              <a:schemeClr val="tx1"/>
            </a:solidFill>
            <a:round/>
            <a:headEnd/>
            <a:tailEnd/>
          </a:ln>
        </p:spPr>
        <p:txBody>
          <a:bodyPr wrap="none" anchor="ctr"/>
          <a:lstStyle/>
          <a:p>
            <a:pPr algn="ctr" eaLnBrk="0" hangingPunct="0"/>
            <a:endParaRPr lang="en-US"/>
          </a:p>
        </p:txBody>
      </p:sp>
      <p:sp>
        <p:nvSpPr>
          <p:cNvPr id="14" name="Rectangle 13"/>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LO4</a:t>
            </a:r>
            <a:endParaRPr lang="en-US" sz="2000" dirty="0">
              <a:solidFill>
                <a:schemeClr val="tx1"/>
              </a:solidFill>
            </a:endParaRPr>
          </a:p>
        </p:txBody>
      </p:sp>
      <p:sp>
        <p:nvSpPr>
          <p:cNvPr id="19466"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4CAAE684-A77F-438B-B205-A563EC1D1B09}" type="slidenum">
              <a:rPr lang="en-US" sz="1400">
                <a:solidFill>
                  <a:srgbClr val="1907A1"/>
                </a:solidFill>
              </a:rPr>
              <a:pPr/>
              <a:t>11</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5"/>
          <p:cNvSpPr>
            <a:spLocks noGrp="1" noChangeArrowheads="1"/>
          </p:cNvSpPr>
          <p:nvPr>
            <p:ph type="title"/>
          </p:nvPr>
        </p:nvSpPr>
        <p:spPr/>
        <p:txBody>
          <a:bodyPr/>
          <a:lstStyle/>
          <a:p>
            <a:pPr eaLnBrk="1" hangingPunct="1"/>
            <a:r>
              <a:rPr lang="en-US" smtClean="0"/>
              <a:t>Interpretation</a:t>
            </a:r>
          </a:p>
        </p:txBody>
      </p:sp>
      <p:sp>
        <p:nvSpPr>
          <p:cNvPr id="473094" name="Rectangle 6"/>
          <p:cNvSpPr>
            <a:spLocks noGrp="1" noChangeArrowheads="1"/>
          </p:cNvSpPr>
          <p:nvPr>
            <p:ph type="body" sz="half" idx="1"/>
          </p:nvPr>
        </p:nvSpPr>
        <p:spPr>
          <a:xfrm>
            <a:off x="4876800" y="1905000"/>
            <a:ext cx="3770313" cy="4181475"/>
          </a:xfrm>
        </p:spPr>
        <p:txBody>
          <a:bodyPr/>
          <a:lstStyle/>
          <a:p>
            <a:pPr eaLnBrk="1" hangingPunct="1">
              <a:lnSpc>
                <a:spcPct val="90000"/>
              </a:lnSpc>
            </a:pPr>
            <a:r>
              <a:rPr lang="en-US" sz="1800" smtClean="0"/>
              <a:t>The computed value of </a:t>
            </a:r>
            <a:r>
              <a:rPr lang="en-US" sz="1800" i="1" smtClean="0"/>
              <a:t>F </a:t>
            </a:r>
            <a:r>
              <a:rPr lang="en-US" sz="1800" smtClean="0"/>
              <a:t>is 21.90, which is in the rejection region. </a:t>
            </a:r>
          </a:p>
          <a:p>
            <a:pPr eaLnBrk="1" hangingPunct="1">
              <a:lnSpc>
                <a:spcPct val="90000"/>
              </a:lnSpc>
            </a:pPr>
            <a:r>
              <a:rPr lang="en-US" sz="1800" smtClean="0"/>
              <a:t>The null hypothesis that all the multiple regression coefficients are zero is therefore rejected. </a:t>
            </a:r>
          </a:p>
          <a:p>
            <a:pPr eaLnBrk="1" hangingPunct="1">
              <a:lnSpc>
                <a:spcPct val="90000"/>
              </a:lnSpc>
            </a:pPr>
            <a:r>
              <a:rPr lang="en-US" sz="1800" smtClean="0"/>
              <a:t>Interpretation:  some of the independent variables (amount of insulation, etc.) do have the ability to explain the variation in the dependent variable (heating cost).</a:t>
            </a:r>
          </a:p>
          <a:p>
            <a:pPr eaLnBrk="1" hangingPunct="1">
              <a:lnSpc>
                <a:spcPct val="90000"/>
              </a:lnSpc>
            </a:pPr>
            <a:r>
              <a:rPr lang="en-US" sz="1800" smtClean="0"/>
              <a:t>Logical question – which ones?</a:t>
            </a:r>
          </a:p>
        </p:txBody>
      </p:sp>
      <p:grpSp>
        <p:nvGrpSpPr>
          <p:cNvPr id="20484" name="Group 12"/>
          <p:cNvGrpSpPr>
            <a:grpSpLocks/>
          </p:cNvGrpSpPr>
          <p:nvPr/>
        </p:nvGrpSpPr>
        <p:grpSpPr bwMode="auto">
          <a:xfrm>
            <a:off x="893763" y="2794000"/>
            <a:ext cx="3413125" cy="3287713"/>
            <a:chOff x="3251" y="1168"/>
            <a:chExt cx="2150" cy="2071"/>
          </a:xfrm>
        </p:grpSpPr>
        <p:pic>
          <p:nvPicPr>
            <p:cNvPr id="20489" name="Picture 9"/>
            <p:cNvPicPr>
              <a:picLocks noChangeAspect="1" noChangeArrowheads="1"/>
            </p:cNvPicPr>
            <p:nvPr/>
          </p:nvPicPr>
          <p:blipFill>
            <a:blip r:embed="rId3"/>
            <a:srcRect/>
            <a:stretch>
              <a:fillRect/>
            </a:stretch>
          </p:blipFill>
          <p:spPr bwMode="auto">
            <a:xfrm>
              <a:off x="3251" y="1168"/>
              <a:ext cx="2150" cy="1677"/>
            </a:xfrm>
            <a:prstGeom prst="rect">
              <a:avLst/>
            </a:prstGeom>
            <a:noFill/>
            <a:ln w="9525">
              <a:noFill/>
              <a:miter lim="800000"/>
              <a:headEnd/>
              <a:tailEnd/>
            </a:ln>
          </p:spPr>
        </p:pic>
        <p:sp>
          <p:nvSpPr>
            <p:cNvPr id="20490" name="Line 10"/>
            <p:cNvSpPr>
              <a:spLocks noChangeShapeType="1"/>
            </p:cNvSpPr>
            <p:nvPr/>
          </p:nvSpPr>
          <p:spPr bwMode="auto">
            <a:xfrm flipV="1">
              <a:off x="4664" y="2614"/>
              <a:ext cx="108" cy="420"/>
            </a:xfrm>
            <a:prstGeom prst="line">
              <a:avLst/>
            </a:prstGeom>
            <a:noFill/>
            <a:ln w="9525">
              <a:solidFill>
                <a:srgbClr val="FF3101"/>
              </a:solidFill>
              <a:round/>
              <a:headEnd/>
              <a:tailEnd type="triangle" w="med" len="med"/>
            </a:ln>
          </p:spPr>
          <p:txBody>
            <a:bodyPr/>
            <a:lstStyle/>
            <a:p>
              <a:endParaRPr lang="en-US"/>
            </a:p>
          </p:txBody>
        </p:sp>
        <p:sp>
          <p:nvSpPr>
            <p:cNvPr id="20491" name="Text Box 11"/>
            <p:cNvSpPr txBox="1">
              <a:spLocks noChangeArrowheads="1"/>
            </p:cNvSpPr>
            <p:nvPr/>
          </p:nvSpPr>
          <p:spPr bwMode="auto">
            <a:xfrm>
              <a:off x="4470" y="3047"/>
              <a:ext cx="333" cy="192"/>
            </a:xfrm>
            <a:prstGeom prst="rect">
              <a:avLst/>
            </a:prstGeom>
            <a:noFill/>
            <a:ln w="9525">
              <a:noFill/>
              <a:miter lim="800000"/>
              <a:headEnd/>
              <a:tailEnd/>
            </a:ln>
          </p:spPr>
          <p:txBody>
            <a:bodyPr wrap="none">
              <a:spAutoFit/>
            </a:bodyPr>
            <a:lstStyle/>
            <a:p>
              <a:pPr eaLnBrk="0" hangingPunct="0"/>
              <a:r>
                <a:rPr lang="en-US" sz="1400" b="1">
                  <a:solidFill>
                    <a:srgbClr val="FF3101"/>
                  </a:solidFill>
                </a:rPr>
                <a:t>21.9</a:t>
              </a:r>
            </a:p>
          </p:txBody>
        </p:sp>
      </p:grpSp>
      <p:sp>
        <p:nvSpPr>
          <p:cNvPr id="9" name="Rectangle 8"/>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LO4</a:t>
            </a:r>
            <a:endParaRPr lang="en-US" sz="2000" dirty="0">
              <a:solidFill>
                <a:schemeClr val="tx1"/>
              </a:solidFill>
            </a:endParaRPr>
          </a:p>
        </p:txBody>
      </p:sp>
      <p:sp>
        <p:nvSpPr>
          <p:cNvPr id="20488"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662BE915-F7A0-40D3-B989-96001D1FFDE7}" type="slidenum">
              <a:rPr lang="en-US" sz="1400">
                <a:solidFill>
                  <a:srgbClr val="1907A1"/>
                </a:solidFill>
              </a:rPr>
              <a:pPr/>
              <a:t>12</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73094">
                                            <p:txEl>
                                              <p:pRg st="0" end="0"/>
                                            </p:txEl>
                                          </p:spTgt>
                                        </p:tgtEl>
                                        <p:attrNameLst>
                                          <p:attrName>style.visibility</p:attrName>
                                        </p:attrNameLst>
                                      </p:cBhvr>
                                      <p:to>
                                        <p:strVal val="visible"/>
                                      </p:to>
                                    </p:set>
                                    <p:animEffect transition="in" filter="wipe(up)">
                                      <p:cBhvr>
                                        <p:cTn id="7" dur="500"/>
                                        <p:tgtEl>
                                          <p:spTgt spid="4730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73094">
                                            <p:txEl>
                                              <p:pRg st="1" end="1"/>
                                            </p:txEl>
                                          </p:spTgt>
                                        </p:tgtEl>
                                        <p:attrNameLst>
                                          <p:attrName>style.visibility</p:attrName>
                                        </p:attrNameLst>
                                      </p:cBhvr>
                                      <p:to>
                                        <p:strVal val="visible"/>
                                      </p:to>
                                    </p:set>
                                    <p:animEffect transition="in" filter="wipe(up)">
                                      <p:cBhvr>
                                        <p:cTn id="12" dur="500"/>
                                        <p:tgtEl>
                                          <p:spTgt spid="47309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73094">
                                            <p:txEl>
                                              <p:pRg st="2" end="2"/>
                                            </p:txEl>
                                          </p:spTgt>
                                        </p:tgtEl>
                                        <p:attrNameLst>
                                          <p:attrName>style.visibility</p:attrName>
                                        </p:attrNameLst>
                                      </p:cBhvr>
                                      <p:to>
                                        <p:strVal val="visible"/>
                                      </p:to>
                                    </p:set>
                                    <p:animEffect transition="in" filter="wipe(up)">
                                      <p:cBhvr>
                                        <p:cTn id="17" dur="500"/>
                                        <p:tgtEl>
                                          <p:spTgt spid="47309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73094">
                                            <p:txEl>
                                              <p:pRg st="3" end="3"/>
                                            </p:txEl>
                                          </p:spTgt>
                                        </p:tgtEl>
                                        <p:attrNameLst>
                                          <p:attrName>style.visibility</p:attrName>
                                        </p:attrNameLst>
                                      </p:cBhvr>
                                      <p:to>
                                        <p:strVal val="visible"/>
                                      </p:to>
                                    </p:set>
                                    <p:animEffect transition="in" filter="wipe(up)">
                                      <p:cBhvr>
                                        <p:cTn id="22" dur="500"/>
                                        <p:tgtEl>
                                          <p:spTgt spid="47309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094"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Rounded Rectangle 8"/>
          <p:cNvSpPr/>
          <p:nvPr/>
        </p:nvSpPr>
        <p:spPr bwMode="auto">
          <a:xfrm>
            <a:off x="2036763" y="3811588"/>
            <a:ext cx="6527800" cy="14478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eaLnBrk="0" hangingPunct="0">
              <a:defRPr/>
            </a:pPr>
            <a:endParaRPr lang="en-US">
              <a:solidFill>
                <a:schemeClr val="tx1"/>
              </a:solidFill>
            </a:endParaRPr>
          </a:p>
        </p:txBody>
      </p:sp>
      <p:sp>
        <p:nvSpPr>
          <p:cNvPr id="21507" name="AutoShape 2"/>
          <p:cNvSpPr>
            <a:spLocks noGrp="1" noChangeArrowheads="1"/>
          </p:cNvSpPr>
          <p:nvPr>
            <p:ph type="title"/>
          </p:nvPr>
        </p:nvSpPr>
        <p:spPr>
          <a:xfrm>
            <a:off x="457200" y="895350"/>
            <a:ext cx="7924800" cy="914400"/>
          </a:xfrm>
        </p:spPr>
        <p:txBody>
          <a:bodyPr lIns="92075" tIns="46038" rIns="92075" bIns="46038"/>
          <a:lstStyle/>
          <a:p>
            <a:pPr eaLnBrk="1" hangingPunct="1"/>
            <a:r>
              <a:rPr lang="en-US" sz="2400" smtClean="0"/>
              <a:t>Evaluating Individual Regression Coefficients (</a:t>
            </a:r>
            <a:r>
              <a:rPr lang="el-GR" sz="2400" smtClean="0">
                <a:cs typeface="Arial" charset="0"/>
              </a:rPr>
              <a:t>β</a:t>
            </a:r>
            <a:r>
              <a:rPr lang="en-US" sz="2400" baseline="-25000" smtClean="0">
                <a:cs typeface="Arial" charset="0"/>
              </a:rPr>
              <a:t>i</a:t>
            </a:r>
            <a:r>
              <a:rPr lang="en-US" sz="2400" smtClean="0">
                <a:cs typeface="Arial" charset="0"/>
              </a:rPr>
              <a:t> = 0)</a:t>
            </a:r>
            <a:endParaRPr lang="el-GR" sz="2400" smtClean="0">
              <a:cs typeface="Arial" charset="0"/>
            </a:endParaRPr>
          </a:p>
        </p:txBody>
      </p:sp>
      <p:sp>
        <p:nvSpPr>
          <p:cNvPr id="404483" name="Rectangle 3"/>
          <p:cNvSpPr>
            <a:spLocks noGrp="1" noChangeArrowheads="1"/>
          </p:cNvSpPr>
          <p:nvPr>
            <p:ph type="body" sz="half" idx="1"/>
          </p:nvPr>
        </p:nvSpPr>
        <p:spPr>
          <a:xfrm>
            <a:off x="838200" y="1905000"/>
            <a:ext cx="8024813" cy="4181475"/>
          </a:xfrm>
        </p:spPr>
        <p:txBody>
          <a:bodyPr lIns="92075" tIns="46038" rIns="92075" bIns="46038"/>
          <a:lstStyle/>
          <a:p>
            <a:pPr eaLnBrk="1" hangingPunct="1"/>
            <a:r>
              <a:rPr lang="en-US" sz="1800" smtClean="0"/>
              <a:t>This test is used to determine which independent variables have nonzero regression coefficients. </a:t>
            </a:r>
          </a:p>
          <a:p>
            <a:pPr eaLnBrk="1" hangingPunct="1"/>
            <a:r>
              <a:rPr lang="en-US" sz="1800" smtClean="0"/>
              <a:t>The variables that have zero regression coefficients are usually dropped from the analysis.</a:t>
            </a:r>
          </a:p>
          <a:p>
            <a:pPr eaLnBrk="1" hangingPunct="1"/>
            <a:r>
              <a:rPr lang="en-US" sz="1800" smtClean="0"/>
              <a:t>The test statistic is the </a:t>
            </a:r>
            <a:r>
              <a:rPr lang="en-US" sz="1800" i="1" smtClean="0"/>
              <a:t>t</a:t>
            </a:r>
            <a:r>
              <a:rPr lang="en-US" sz="1800" smtClean="0"/>
              <a:t> distribution with  </a:t>
            </a:r>
            <a:r>
              <a:rPr lang="en-US" sz="1800" i="1" smtClean="0"/>
              <a:t>n-</a:t>
            </a:r>
            <a:r>
              <a:rPr lang="en-US" sz="1800" smtClean="0"/>
              <a:t>(</a:t>
            </a:r>
            <a:r>
              <a:rPr lang="en-US" sz="1800" i="1" smtClean="0"/>
              <a:t>k</a:t>
            </a:r>
            <a:r>
              <a:rPr lang="en-US" sz="1800" smtClean="0"/>
              <a:t>+1) degrees of freedom.</a:t>
            </a:r>
          </a:p>
          <a:p>
            <a:pPr eaLnBrk="1" hangingPunct="1"/>
            <a:r>
              <a:rPr lang="en-US" sz="1800" smtClean="0"/>
              <a:t>The hypothesis test is as follows:</a:t>
            </a:r>
          </a:p>
          <a:p>
            <a:pPr eaLnBrk="1" hangingPunct="1">
              <a:buFont typeface="Wingdings" pitchFamily="2" charset="2"/>
              <a:buNone/>
            </a:pPr>
            <a:r>
              <a:rPr lang="en-US" sz="2400" b="1" smtClean="0">
                <a:cs typeface="Arial" charset="0"/>
              </a:rPr>
              <a:t>			</a:t>
            </a:r>
            <a:r>
              <a:rPr lang="en-US" sz="2400" smtClean="0">
                <a:cs typeface="Arial" charset="0"/>
              </a:rPr>
              <a:t>H</a:t>
            </a:r>
            <a:r>
              <a:rPr lang="en-US" sz="2400" baseline="-25000" smtClean="0">
                <a:cs typeface="Arial" charset="0"/>
              </a:rPr>
              <a:t>0</a:t>
            </a:r>
            <a:r>
              <a:rPr lang="en-US" sz="2400" smtClean="0">
                <a:cs typeface="Arial" charset="0"/>
              </a:rPr>
              <a:t>: </a:t>
            </a:r>
            <a:r>
              <a:rPr lang="el-GR" sz="2400" smtClean="0">
                <a:cs typeface="Arial" charset="0"/>
              </a:rPr>
              <a:t>β</a:t>
            </a:r>
            <a:r>
              <a:rPr lang="en-US" sz="2400" baseline="-25000" smtClean="0">
                <a:cs typeface="Arial" charset="0"/>
              </a:rPr>
              <a:t>i</a:t>
            </a:r>
            <a:r>
              <a:rPr lang="en-US" sz="2400" smtClean="0">
                <a:cs typeface="Arial" charset="0"/>
              </a:rPr>
              <a:t> = 0	 </a:t>
            </a:r>
          </a:p>
          <a:p>
            <a:pPr eaLnBrk="1" hangingPunct="1">
              <a:buFont typeface="Wingdings" pitchFamily="2" charset="2"/>
              <a:buNone/>
            </a:pPr>
            <a:r>
              <a:rPr lang="en-US" sz="2400" smtClean="0">
                <a:cs typeface="Arial" charset="0"/>
              </a:rPr>
              <a:t>			H</a:t>
            </a:r>
            <a:r>
              <a:rPr lang="en-US" sz="2400" baseline="-25000" smtClean="0">
                <a:cs typeface="Arial" charset="0"/>
              </a:rPr>
              <a:t>1</a:t>
            </a:r>
            <a:r>
              <a:rPr lang="en-US" sz="2400" smtClean="0">
                <a:cs typeface="Arial" charset="0"/>
              </a:rPr>
              <a:t>: </a:t>
            </a:r>
            <a:r>
              <a:rPr lang="el-GR" sz="2400" smtClean="0">
                <a:cs typeface="Arial" charset="0"/>
              </a:rPr>
              <a:t>β</a:t>
            </a:r>
            <a:r>
              <a:rPr lang="en-US" sz="2400" baseline="-25000" smtClean="0">
                <a:cs typeface="Arial" charset="0"/>
              </a:rPr>
              <a:t>i</a:t>
            </a:r>
            <a:r>
              <a:rPr lang="en-US" sz="2400" smtClean="0">
                <a:cs typeface="Arial" charset="0"/>
              </a:rPr>
              <a:t> ≠ 0</a:t>
            </a:r>
          </a:p>
          <a:p>
            <a:pPr eaLnBrk="1" hangingPunct="1">
              <a:buFont typeface="Wingdings" pitchFamily="2" charset="2"/>
              <a:buNone/>
            </a:pPr>
            <a:r>
              <a:rPr lang="en-US" sz="2400" smtClean="0">
                <a:cs typeface="Arial" charset="0"/>
              </a:rPr>
              <a:t>			Reject H</a:t>
            </a:r>
            <a:r>
              <a:rPr lang="en-US" sz="2400" baseline="-25000" smtClean="0">
                <a:cs typeface="Arial" charset="0"/>
              </a:rPr>
              <a:t>0</a:t>
            </a:r>
            <a:r>
              <a:rPr lang="en-US" sz="2400" smtClean="0">
                <a:cs typeface="Arial" charset="0"/>
              </a:rPr>
              <a:t> if </a:t>
            </a:r>
            <a:r>
              <a:rPr lang="en-US" sz="2400" i="1" smtClean="0">
                <a:cs typeface="Arial" charset="0"/>
              </a:rPr>
              <a:t>t </a:t>
            </a:r>
            <a:r>
              <a:rPr lang="en-US" sz="2400" smtClean="0">
                <a:cs typeface="Arial" charset="0"/>
              </a:rPr>
              <a:t>&gt; </a:t>
            </a:r>
            <a:r>
              <a:rPr lang="en-US" sz="2400" i="1" smtClean="0">
                <a:cs typeface="Arial" charset="0"/>
              </a:rPr>
              <a:t>t</a:t>
            </a:r>
            <a:r>
              <a:rPr lang="en-US" sz="2400" baseline="-25000" smtClean="0">
                <a:cs typeface="Arial" charset="0"/>
                <a:sym typeface="Symbol" pitchFamily="18" charset="2"/>
              </a:rPr>
              <a:t>/2,n-k-1  </a:t>
            </a:r>
            <a:r>
              <a:rPr lang="en-US" sz="2400" i="1" smtClean="0">
                <a:cs typeface="Arial" charset="0"/>
              </a:rPr>
              <a:t>or  t </a:t>
            </a:r>
            <a:r>
              <a:rPr lang="en-US" sz="2400" smtClean="0">
                <a:cs typeface="Arial" charset="0"/>
              </a:rPr>
              <a:t>&lt; -</a:t>
            </a:r>
            <a:r>
              <a:rPr lang="en-US" sz="2400" i="1" smtClean="0">
                <a:cs typeface="Arial" charset="0"/>
              </a:rPr>
              <a:t>t</a:t>
            </a:r>
            <a:r>
              <a:rPr lang="en-US" sz="2400" baseline="-25000" smtClean="0">
                <a:cs typeface="Arial" charset="0"/>
                <a:sym typeface="Symbol" pitchFamily="18" charset="2"/>
              </a:rPr>
              <a:t>/2,n-k-1</a:t>
            </a:r>
          </a:p>
        </p:txBody>
      </p:sp>
      <p:pic>
        <p:nvPicPr>
          <p:cNvPr id="21509" name="Picture 6"/>
          <p:cNvPicPr>
            <a:picLocks noChangeAspect="1" noChangeArrowheads="1"/>
          </p:cNvPicPr>
          <p:nvPr/>
        </p:nvPicPr>
        <p:blipFill>
          <a:blip r:embed="rId3"/>
          <a:srcRect/>
          <a:stretch>
            <a:fillRect/>
          </a:stretch>
        </p:blipFill>
        <p:spPr bwMode="auto">
          <a:xfrm>
            <a:off x="5045075" y="5842000"/>
            <a:ext cx="1497013" cy="695325"/>
          </a:xfrm>
          <a:prstGeom prst="rect">
            <a:avLst/>
          </a:prstGeom>
          <a:noFill/>
          <a:ln w="9525">
            <a:noFill/>
            <a:miter lim="800000"/>
            <a:headEnd/>
            <a:tailEnd/>
          </a:ln>
        </p:spPr>
      </p:pic>
      <p:sp>
        <p:nvSpPr>
          <p:cNvPr id="21510" name="Line 9"/>
          <p:cNvSpPr>
            <a:spLocks noChangeShapeType="1"/>
          </p:cNvSpPr>
          <p:nvPr/>
        </p:nvSpPr>
        <p:spPr bwMode="auto">
          <a:xfrm>
            <a:off x="4470400" y="5095875"/>
            <a:ext cx="647700" cy="936625"/>
          </a:xfrm>
          <a:prstGeom prst="line">
            <a:avLst/>
          </a:prstGeom>
          <a:noFill/>
          <a:ln w="9525">
            <a:solidFill>
              <a:srgbClr val="FF3101"/>
            </a:solidFill>
            <a:round/>
            <a:headEnd/>
            <a:tailEnd type="triangle" w="med" len="med"/>
          </a:ln>
        </p:spPr>
        <p:txBody>
          <a:bodyPr/>
          <a:lstStyle/>
          <a:p>
            <a:endParaRPr lang="en-US"/>
          </a:p>
        </p:txBody>
      </p:sp>
      <p:sp>
        <p:nvSpPr>
          <p:cNvPr id="21511" name="Line 10"/>
          <p:cNvSpPr>
            <a:spLocks noChangeShapeType="1"/>
          </p:cNvSpPr>
          <p:nvPr/>
        </p:nvSpPr>
        <p:spPr bwMode="auto">
          <a:xfrm flipH="1">
            <a:off x="5305425" y="5097463"/>
            <a:ext cx="923925" cy="850900"/>
          </a:xfrm>
          <a:prstGeom prst="line">
            <a:avLst/>
          </a:prstGeom>
          <a:noFill/>
          <a:ln w="9525">
            <a:solidFill>
              <a:srgbClr val="FF3101"/>
            </a:solidFill>
            <a:round/>
            <a:headEnd/>
            <a:tailEnd type="triangle" w="med" len="med"/>
          </a:ln>
        </p:spPr>
        <p:txBody>
          <a:bodyPr/>
          <a:lstStyle/>
          <a:p>
            <a:endParaRPr lang="en-US"/>
          </a:p>
        </p:txBody>
      </p:sp>
      <p:sp>
        <p:nvSpPr>
          <p:cNvPr id="10" name="Rectangle 9"/>
          <p:cNvSpPr/>
          <p:nvPr/>
        </p:nvSpPr>
        <p:spPr>
          <a:xfrm>
            <a:off x="5105400" y="246743"/>
            <a:ext cx="3864432"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LO5 </a:t>
            </a:r>
            <a:r>
              <a:rPr lang="en-US" sz="2000" dirty="0">
                <a:solidFill>
                  <a:schemeClr val="tx1"/>
                </a:solidFill>
              </a:rPr>
              <a:t>Conduct a hypothesis test of each regression coefficient. </a:t>
            </a:r>
          </a:p>
        </p:txBody>
      </p:sp>
      <p:sp>
        <p:nvSpPr>
          <p:cNvPr id="21515"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FB185096-C860-47D0-9FBD-59BC2F82518F}" type="slidenum">
              <a:rPr lang="en-US" sz="1400">
                <a:solidFill>
                  <a:srgbClr val="1907A1"/>
                </a:solidFill>
              </a:rPr>
              <a:pPr/>
              <a:t>13</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04483">
                                            <p:txEl>
                                              <p:pRg st="0" end="0"/>
                                            </p:txEl>
                                          </p:spTgt>
                                        </p:tgtEl>
                                        <p:attrNameLst>
                                          <p:attrName>style.visibility</p:attrName>
                                        </p:attrNameLst>
                                      </p:cBhvr>
                                      <p:to>
                                        <p:strVal val="visible"/>
                                      </p:to>
                                    </p:set>
                                    <p:animEffect transition="in" filter="wipe(up)">
                                      <p:cBhvr>
                                        <p:cTn id="7" dur="500"/>
                                        <p:tgtEl>
                                          <p:spTgt spid="4044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04483">
                                            <p:txEl>
                                              <p:pRg st="1" end="1"/>
                                            </p:txEl>
                                          </p:spTgt>
                                        </p:tgtEl>
                                        <p:attrNameLst>
                                          <p:attrName>style.visibility</p:attrName>
                                        </p:attrNameLst>
                                      </p:cBhvr>
                                      <p:to>
                                        <p:strVal val="visible"/>
                                      </p:to>
                                    </p:set>
                                    <p:animEffect transition="in" filter="wipe(up)">
                                      <p:cBhvr>
                                        <p:cTn id="12" dur="500"/>
                                        <p:tgtEl>
                                          <p:spTgt spid="4044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04483">
                                            <p:txEl>
                                              <p:pRg st="2" end="2"/>
                                            </p:txEl>
                                          </p:spTgt>
                                        </p:tgtEl>
                                        <p:attrNameLst>
                                          <p:attrName>style.visibility</p:attrName>
                                        </p:attrNameLst>
                                      </p:cBhvr>
                                      <p:to>
                                        <p:strVal val="visible"/>
                                      </p:to>
                                    </p:set>
                                    <p:animEffect transition="in" filter="wipe(up)">
                                      <p:cBhvr>
                                        <p:cTn id="17" dur="500"/>
                                        <p:tgtEl>
                                          <p:spTgt spid="4044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04483">
                                            <p:txEl>
                                              <p:pRg st="3" end="3"/>
                                            </p:txEl>
                                          </p:spTgt>
                                        </p:tgtEl>
                                        <p:attrNameLst>
                                          <p:attrName>style.visibility</p:attrName>
                                        </p:attrNameLst>
                                      </p:cBhvr>
                                      <p:to>
                                        <p:strVal val="visible"/>
                                      </p:to>
                                    </p:set>
                                    <p:animEffect transition="in" filter="wipe(up)">
                                      <p:cBhvr>
                                        <p:cTn id="22" dur="500"/>
                                        <p:tgtEl>
                                          <p:spTgt spid="40448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04483">
                                            <p:txEl>
                                              <p:pRg st="4" end="4"/>
                                            </p:txEl>
                                          </p:spTgt>
                                        </p:tgtEl>
                                        <p:attrNameLst>
                                          <p:attrName>style.visibility</p:attrName>
                                        </p:attrNameLst>
                                      </p:cBhvr>
                                      <p:to>
                                        <p:strVal val="visible"/>
                                      </p:to>
                                    </p:set>
                                    <p:animEffect transition="in" filter="wipe(up)">
                                      <p:cBhvr>
                                        <p:cTn id="27" dur="500"/>
                                        <p:tgtEl>
                                          <p:spTgt spid="40448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04483">
                                            <p:txEl>
                                              <p:pRg st="5" end="5"/>
                                            </p:txEl>
                                          </p:spTgt>
                                        </p:tgtEl>
                                        <p:attrNameLst>
                                          <p:attrName>style.visibility</p:attrName>
                                        </p:attrNameLst>
                                      </p:cBhvr>
                                      <p:to>
                                        <p:strVal val="visible"/>
                                      </p:to>
                                    </p:set>
                                    <p:animEffect transition="in" filter="wipe(up)">
                                      <p:cBhvr>
                                        <p:cTn id="32" dur="500"/>
                                        <p:tgtEl>
                                          <p:spTgt spid="40448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04483">
                                            <p:txEl>
                                              <p:pRg st="6" end="6"/>
                                            </p:txEl>
                                          </p:spTgt>
                                        </p:tgtEl>
                                        <p:attrNameLst>
                                          <p:attrName>style.visibility</p:attrName>
                                        </p:attrNameLst>
                                      </p:cBhvr>
                                      <p:to>
                                        <p:strVal val="visible"/>
                                      </p:to>
                                    </p:set>
                                    <p:animEffect transition="in" filter="wipe(up)">
                                      <p:cBhvr>
                                        <p:cTn id="37" dur="500"/>
                                        <p:tgtEl>
                                          <p:spTgt spid="4044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bwMode="auto">
          <a:xfrm>
            <a:off x="561975" y="3440113"/>
            <a:ext cx="3956050" cy="297815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eaLnBrk="0" hangingPunct="0">
              <a:defRPr/>
            </a:pPr>
            <a:endParaRPr lang="en-US">
              <a:solidFill>
                <a:schemeClr val="tx1"/>
              </a:solidFill>
            </a:endParaRPr>
          </a:p>
        </p:txBody>
      </p:sp>
      <p:sp>
        <p:nvSpPr>
          <p:cNvPr id="22531" name="AutoShape 2"/>
          <p:cNvSpPr>
            <a:spLocks noGrp="1" noChangeArrowheads="1"/>
          </p:cNvSpPr>
          <p:nvPr>
            <p:ph type="title"/>
          </p:nvPr>
        </p:nvSpPr>
        <p:spPr/>
        <p:txBody>
          <a:bodyPr/>
          <a:lstStyle/>
          <a:p>
            <a:pPr eaLnBrk="1" hangingPunct="1"/>
            <a:r>
              <a:rPr lang="en-US" smtClean="0"/>
              <a:t>Critical </a:t>
            </a:r>
            <a:r>
              <a:rPr lang="en-US" i="1" smtClean="0"/>
              <a:t>t </a:t>
            </a:r>
            <a:r>
              <a:rPr lang="en-US" smtClean="0"/>
              <a:t> for the Slopes</a:t>
            </a:r>
          </a:p>
        </p:txBody>
      </p:sp>
      <p:pic>
        <p:nvPicPr>
          <p:cNvPr id="22532" name="Picture 3"/>
          <p:cNvPicPr>
            <a:picLocks noGrp="1" noChangeAspect="1" noChangeArrowheads="1"/>
          </p:cNvPicPr>
          <p:nvPr>
            <p:ph sz="half" idx="1"/>
          </p:nvPr>
        </p:nvPicPr>
        <p:blipFill>
          <a:blip r:embed="rId4"/>
          <a:srcRect/>
          <a:stretch>
            <a:fillRect/>
          </a:stretch>
        </p:blipFill>
        <p:spPr>
          <a:xfrm>
            <a:off x="1039813" y="1855788"/>
            <a:ext cx="7300912" cy="1227137"/>
          </a:xfrm>
        </p:spPr>
      </p:pic>
      <p:graphicFrame>
        <p:nvGraphicFramePr>
          <p:cNvPr id="484372" name="Object 20"/>
          <p:cNvGraphicFramePr>
            <a:graphicFrameLocks/>
          </p:cNvGraphicFramePr>
          <p:nvPr>
            <p:ph sz="half" idx="2"/>
          </p:nvPr>
        </p:nvGraphicFramePr>
        <p:xfrm>
          <a:off x="850900" y="3163888"/>
          <a:ext cx="3441700" cy="3167062"/>
        </p:xfrm>
        <a:graphic>
          <a:graphicData uri="http://schemas.openxmlformats.org/presentationml/2006/ole">
            <p:oleObj spid="_x0000_s22533" name="Equation" r:id="rId5" imgW="2540000" imgH="2336800" progId="Equation.3">
              <p:embed/>
            </p:oleObj>
          </a:graphicData>
        </a:graphic>
      </p:graphicFrame>
      <p:grpSp>
        <p:nvGrpSpPr>
          <p:cNvPr id="2" name="Group 27"/>
          <p:cNvGrpSpPr>
            <a:grpSpLocks/>
          </p:cNvGrpSpPr>
          <p:nvPr/>
        </p:nvGrpSpPr>
        <p:grpSpPr bwMode="auto">
          <a:xfrm>
            <a:off x="4881563" y="3440113"/>
            <a:ext cx="3927475" cy="2057400"/>
            <a:chOff x="915" y="1916"/>
            <a:chExt cx="2645" cy="1475"/>
          </a:xfrm>
        </p:grpSpPr>
        <p:grpSp>
          <p:nvGrpSpPr>
            <p:cNvPr id="22546" name="Group 28"/>
            <p:cNvGrpSpPr>
              <a:grpSpLocks/>
            </p:cNvGrpSpPr>
            <p:nvPr/>
          </p:nvGrpSpPr>
          <p:grpSpPr bwMode="auto">
            <a:xfrm>
              <a:off x="915" y="1916"/>
              <a:ext cx="2645" cy="1475"/>
              <a:chOff x="528" y="1885"/>
              <a:chExt cx="2375" cy="1264"/>
            </a:xfrm>
          </p:grpSpPr>
          <p:pic>
            <p:nvPicPr>
              <p:cNvPr id="22548" name="Picture 29"/>
              <p:cNvPicPr>
                <a:picLocks noChangeAspect="1" noChangeArrowheads="1"/>
              </p:cNvPicPr>
              <p:nvPr/>
            </p:nvPicPr>
            <p:blipFill>
              <a:blip r:embed="rId6"/>
              <a:srcRect/>
              <a:stretch>
                <a:fillRect/>
              </a:stretch>
            </p:blipFill>
            <p:spPr bwMode="auto">
              <a:xfrm>
                <a:off x="528" y="1885"/>
                <a:ext cx="2375" cy="1264"/>
              </a:xfrm>
              <a:prstGeom prst="rect">
                <a:avLst/>
              </a:prstGeom>
              <a:noFill/>
              <a:ln w="9525">
                <a:noFill/>
                <a:miter lim="800000"/>
                <a:headEnd/>
                <a:tailEnd/>
              </a:ln>
            </p:spPr>
          </p:pic>
          <p:pic>
            <p:nvPicPr>
              <p:cNvPr id="22549" name="Picture 30"/>
              <p:cNvPicPr>
                <a:picLocks noChangeAspect="1" noChangeArrowheads="1"/>
              </p:cNvPicPr>
              <p:nvPr/>
            </p:nvPicPr>
            <p:blipFill>
              <a:blip r:embed="rId7"/>
              <a:srcRect/>
              <a:stretch>
                <a:fillRect/>
              </a:stretch>
            </p:blipFill>
            <p:spPr bwMode="auto">
              <a:xfrm>
                <a:off x="2210" y="2920"/>
                <a:ext cx="209" cy="110"/>
              </a:xfrm>
              <a:prstGeom prst="rect">
                <a:avLst/>
              </a:prstGeom>
              <a:noFill/>
              <a:ln w="9525">
                <a:noFill/>
                <a:miter lim="800000"/>
                <a:headEnd/>
                <a:tailEnd/>
              </a:ln>
            </p:spPr>
          </p:pic>
          <p:pic>
            <p:nvPicPr>
              <p:cNvPr id="22550" name="Picture 31"/>
              <p:cNvPicPr>
                <a:picLocks noChangeAspect="1" noChangeArrowheads="1"/>
              </p:cNvPicPr>
              <p:nvPr/>
            </p:nvPicPr>
            <p:blipFill>
              <a:blip r:embed="rId7"/>
              <a:srcRect/>
              <a:stretch>
                <a:fillRect/>
              </a:stretch>
            </p:blipFill>
            <p:spPr bwMode="auto">
              <a:xfrm>
                <a:off x="974" y="2921"/>
                <a:ext cx="186" cy="98"/>
              </a:xfrm>
              <a:prstGeom prst="rect">
                <a:avLst/>
              </a:prstGeom>
              <a:noFill/>
              <a:ln w="9525">
                <a:noFill/>
                <a:miter lim="800000"/>
                <a:headEnd/>
                <a:tailEnd/>
              </a:ln>
            </p:spPr>
          </p:pic>
        </p:grpSp>
        <p:pic>
          <p:nvPicPr>
            <p:cNvPr id="22547" name="Picture 32"/>
            <p:cNvPicPr>
              <a:picLocks noChangeAspect="1" noChangeArrowheads="1"/>
            </p:cNvPicPr>
            <p:nvPr/>
          </p:nvPicPr>
          <p:blipFill>
            <a:blip r:embed="rId8"/>
            <a:srcRect/>
            <a:stretch>
              <a:fillRect/>
            </a:stretch>
          </p:blipFill>
          <p:spPr bwMode="auto">
            <a:xfrm>
              <a:off x="3153" y="3135"/>
              <a:ext cx="375" cy="100"/>
            </a:xfrm>
            <a:prstGeom prst="rect">
              <a:avLst/>
            </a:prstGeom>
            <a:noFill/>
            <a:ln w="9525">
              <a:noFill/>
              <a:miter lim="800000"/>
              <a:headEnd/>
              <a:tailEnd/>
            </a:ln>
          </p:spPr>
        </p:pic>
      </p:grpSp>
      <p:grpSp>
        <p:nvGrpSpPr>
          <p:cNvPr id="4" name="Group 39"/>
          <p:cNvGrpSpPr>
            <a:grpSpLocks/>
          </p:cNvGrpSpPr>
          <p:nvPr/>
        </p:nvGrpSpPr>
        <p:grpSpPr bwMode="auto">
          <a:xfrm>
            <a:off x="5332413" y="5172075"/>
            <a:ext cx="2760662" cy="1020763"/>
            <a:chOff x="3332" y="3258"/>
            <a:chExt cx="1441" cy="434"/>
          </a:xfrm>
        </p:grpSpPr>
        <p:grpSp>
          <p:nvGrpSpPr>
            <p:cNvPr id="22540" name="Group 35"/>
            <p:cNvGrpSpPr>
              <a:grpSpLocks/>
            </p:cNvGrpSpPr>
            <p:nvPr/>
          </p:nvGrpSpPr>
          <p:grpSpPr bwMode="auto">
            <a:xfrm>
              <a:off x="3332" y="3270"/>
              <a:ext cx="387" cy="422"/>
              <a:chOff x="3332" y="3270"/>
              <a:chExt cx="387" cy="422"/>
            </a:xfrm>
          </p:grpSpPr>
          <p:sp>
            <p:nvSpPr>
              <p:cNvPr id="22544" name="Text Box 33"/>
              <p:cNvSpPr txBox="1">
                <a:spLocks noChangeArrowheads="1"/>
              </p:cNvSpPr>
              <p:nvPr/>
            </p:nvSpPr>
            <p:spPr bwMode="auto">
              <a:xfrm>
                <a:off x="3332" y="3519"/>
                <a:ext cx="387" cy="173"/>
              </a:xfrm>
              <a:prstGeom prst="rect">
                <a:avLst/>
              </a:prstGeom>
              <a:noFill/>
              <a:ln w="9525">
                <a:noFill/>
                <a:miter lim="800000"/>
                <a:headEnd/>
                <a:tailEnd/>
              </a:ln>
            </p:spPr>
            <p:txBody>
              <a:bodyPr wrap="none">
                <a:spAutoFit/>
              </a:bodyPr>
              <a:lstStyle/>
              <a:p>
                <a:pPr eaLnBrk="0" hangingPunct="0"/>
                <a:r>
                  <a:rPr lang="en-US" b="1">
                    <a:solidFill>
                      <a:srgbClr val="FF3101"/>
                    </a:solidFill>
                  </a:rPr>
                  <a:t>-2.120</a:t>
                </a:r>
              </a:p>
            </p:txBody>
          </p:sp>
          <p:sp>
            <p:nvSpPr>
              <p:cNvPr id="22545" name="Line 34"/>
              <p:cNvSpPr>
                <a:spLocks noChangeShapeType="1"/>
              </p:cNvSpPr>
              <p:nvPr/>
            </p:nvSpPr>
            <p:spPr bwMode="auto">
              <a:xfrm flipV="1">
                <a:off x="3534" y="3270"/>
                <a:ext cx="0" cy="282"/>
              </a:xfrm>
              <a:prstGeom prst="line">
                <a:avLst/>
              </a:prstGeom>
              <a:noFill/>
              <a:ln w="9525">
                <a:solidFill>
                  <a:srgbClr val="FF3101"/>
                </a:solidFill>
                <a:round/>
                <a:headEnd/>
                <a:tailEnd type="triangle" w="med" len="med"/>
              </a:ln>
            </p:spPr>
            <p:txBody>
              <a:bodyPr/>
              <a:lstStyle/>
              <a:p>
                <a:endParaRPr lang="en-US"/>
              </a:p>
            </p:txBody>
          </p:sp>
        </p:grpSp>
        <p:grpSp>
          <p:nvGrpSpPr>
            <p:cNvPr id="22541" name="Group 36"/>
            <p:cNvGrpSpPr>
              <a:grpSpLocks/>
            </p:cNvGrpSpPr>
            <p:nvPr/>
          </p:nvGrpSpPr>
          <p:grpSpPr bwMode="auto">
            <a:xfrm>
              <a:off x="4418" y="3258"/>
              <a:ext cx="355" cy="422"/>
              <a:chOff x="3332" y="3270"/>
              <a:chExt cx="355" cy="422"/>
            </a:xfrm>
          </p:grpSpPr>
          <p:sp>
            <p:nvSpPr>
              <p:cNvPr id="22542" name="Text Box 37"/>
              <p:cNvSpPr txBox="1">
                <a:spLocks noChangeArrowheads="1"/>
              </p:cNvSpPr>
              <p:nvPr/>
            </p:nvSpPr>
            <p:spPr bwMode="auto">
              <a:xfrm>
                <a:off x="3332" y="3519"/>
                <a:ext cx="355" cy="173"/>
              </a:xfrm>
              <a:prstGeom prst="rect">
                <a:avLst/>
              </a:prstGeom>
              <a:noFill/>
              <a:ln w="9525">
                <a:noFill/>
                <a:miter lim="800000"/>
                <a:headEnd/>
                <a:tailEnd/>
              </a:ln>
            </p:spPr>
            <p:txBody>
              <a:bodyPr wrap="none">
                <a:spAutoFit/>
              </a:bodyPr>
              <a:lstStyle/>
              <a:p>
                <a:pPr eaLnBrk="0" hangingPunct="0"/>
                <a:r>
                  <a:rPr lang="en-US" b="1">
                    <a:solidFill>
                      <a:srgbClr val="FF3101"/>
                    </a:solidFill>
                  </a:rPr>
                  <a:t>2.120</a:t>
                </a:r>
              </a:p>
            </p:txBody>
          </p:sp>
          <p:sp>
            <p:nvSpPr>
              <p:cNvPr id="22543" name="Line 38"/>
              <p:cNvSpPr>
                <a:spLocks noChangeShapeType="1"/>
              </p:cNvSpPr>
              <p:nvPr/>
            </p:nvSpPr>
            <p:spPr bwMode="auto">
              <a:xfrm flipV="1">
                <a:off x="3534" y="3270"/>
                <a:ext cx="0" cy="282"/>
              </a:xfrm>
              <a:prstGeom prst="line">
                <a:avLst/>
              </a:prstGeom>
              <a:noFill/>
              <a:ln w="9525">
                <a:solidFill>
                  <a:srgbClr val="FF3101"/>
                </a:solidFill>
                <a:round/>
                <a:headEnd/>
                <a:tailEnd type="triangle" w="med" len="med"/>
              </a:ln>
            </p:spPr>
            <p:txBody>
              <a:bodyPr/>
              <a:lstStyle/>
              <a:p>
                <a:endParaRPr lang="en-US"/>
              </a:p>
            </p:txBody>
          </p:sp>
        </p:grpSp>
      </p:grpSp>
      <p:sp>
        <p:nvSpPr>
          <p:cNvPr id="21" name="Rectangle 20"/>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LO5</a:t>
            </a:r>
            <a:endParaRPr lang="en-US" sz="2000" dirty="0">
              <a:solidFill>
                <a:schemeClr val="tx1"/>
              </a:solidFill>
            </a:endParaRPr>
          </a:p>
        </p:txBody>
      </p:sp>
      <p:sp>
        <p:nvSpPr>
          <p:cNvPr id="22539"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92D1F7C0-FA8C-48A3-BCB8-D29AA1D3013C}" type="slidenum">
              <a:rPr lang="en-US" sz="1400">
                <a:solidFill>
                  <a:srgbClr val="1907A1"/>
                </a:solidFill>
              </a:rPr>
              <a:pPr/>
              <a:t>14</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84372"/>
                                        </p:tgtEl>
                                        <p:attrNameLst>
                                          <p:attrName>style.visibility</p:attrName>
                                        </p:attrNameLst>
                                      </p:cBhvr>
                                      <p:to>
                                        <p:strVal val="visible"/>
                                      </p:to>
                                    </p:set>
                                    <p:animEffect transition="in" filter="wipe(up)">
                                      <p:cBhvr>
                                        <p:cTn id="7" dur="500"/>
                                        <p:tgtEl>
                                          <p:spTgt spid="4843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AutoShape 2"/>
          <p:cNvSpPr>
            <a:spLocks noGrp="1" noChangeArrowheads="1"/>
          </p:cNvSpPr>
          <p:nvPr>
            <p:ph type="title"/>
          </p:nvPr>
        </p:nvSpPr>
        <p:spPr/>
        <p:txBody>
          <a:bodyPr/>
          <a:lstStyle/>
          <a:p>
            <a:pPr eaLnBrk="1" hangingPunct="1"/>
            <a:r>
              <a:rPr lang="en-US" smtClean="0"/>
              <a:t>Computed t for the Slopes</a:t>
            </a:r>
          </a:p>
        </p:txBody>
      </p:sp>
      <p:pic>
        <p:nvPicPr>
          <p:cNvPr id="23555" name="Picture 3"/>
          <p:cNvPicPr>
            <a:picLocks noGrp="1" noChangeAspect="1" noChangeArrowheads="1"/>
          </p:cNvPicPr>
          <p:nvPr>
            <p:ph sz="half" idx="1"/>
          </p:nvPr>
        </p:nvPicPr>
        <p:blipFill>
          <a:blip r:embed="rId3"/>
          <a:srcRect/>
          <a:stretch>
            <a:fillRect/>
          </a:stretch>
        </p:blipFill>
        <p:spPr>
          <a:xfrm>
            <a:off x="819150" y="1776413"/>
            <a:ext cx="7300913" cy="1227137"/>
          </a:xfrm>
        </p:spPr>
      </p:pic>
      <p:grpSp>
        <p:nvGrpSpPr>
          <p:cNvPr id="2" name="Group 4"/>
          <p:cNvGrpSpPr>
            <a:grpSpLocks/>
          </p:cNvGrpSpPr>
          <p:nvPr/>
        </p:nvGrpSpPr>
        <p:grpSpPr bwMode="auto">
          <a:xfrm>
            <a:off x="1038225" y="3025775"/>
            <a:ext cx="7199313" cy="3419475"/>
            <a:chOff x="654" y="1906"/>
            <a:chExt cx="4535" cy="2154"/>
          </a:xfrm>
        </p:grpSpPr>
        <p:pic>
          <p:nvPicPr>
            <p:cNvPr id="23561" name="Picture 5"/>
            <p:cNvPicPr>
              <a:picLocks noChangeAspect="1" noChangeArrowheads="1"/>
            </p:cNvPicPr>
            <p:nvPr/>
          </p:nvPicPr>
          <p:blipFill>
            <a:blip r:embed="rId4"/>
            <a:srcRect/>
            <a:stretch>
              <a:fillRect/>
            </a:stretch>
          </p:blipFill>
          <p:spPr bwMode="auto">
            <a:xfrm>
              <a:off x="654" y="1906"/>
              <a:ext cx="2877" cy="2154"/>
            </a:xfrm>
            <a:prstGeom prst="rect">
              <a:avLst/>
            </a:prstGeom>
            <a:noFill/>
            <a:ln w="9525">
              <a:noFill/>
              <a:miter lim="800000"/>
              <a:headEnd/>
              <a:tailEnd/>
            </a:ln>
          </p:spPr>
        </p:pic>
        <p:grpSp>
          <p:nvGrpSpPr>
            <p:cNvPr id="23562" name="Group 6"/>
            <p:cNvGrpSpPr>
              <a:grpSpLocks/>
            </p:cNvGrpSpPr>
            <p:nvPr/>
          </p:nvGrpSpPr>
          <p:grpSpPr bwMode="auto">
            <a:xfrm>
              <a:off x="3206" y="2816"/>
              <a:ext cx="1983" cy="784"/>
              <a:chOff x="2906" y="2966"/>
              <a:chExt cx="1983" cy="784"/>
            </a:xfrm>
          </p:grpSpPr>
          <p:pic>
            <p:nvPicPr>
              <p:cNvPr id="23563" name="Picture 7"/>
              <p:cNvPicPr>
                <a:picLocks noChangeAspect="1" noChangeArrowheads="1"/>
              </p:cNvPicPr>
              <p:nvPr/>
            </p:nvPicPr>
            <p:blipFill>
              <a:blip r:embed="rId5"/>
              <a:srcRect/>
              <a:stretch>
                <a:fillRect/>
              </a:stretch>
            </p:blipFill>
            <p:spPr bwMode="auto">
              <a:xfrm>
                <a:off x="3946" y="2966"/>
                <a:ext cx="943" cy="438"/>
              </a:xfrm>
              <a:prstGeom prst="rect">
                <a:avLst/>
              </a:prstGeom>
              <a:noFill/>
              <a:ln w="9525">
                <a:noFill/>
                <a:miter lim="800000"/>
                <a:headEnd/>
                <a:tailEnd/>
              </a:ln>
            </p:spPr>
          </p:pic>
          <p:sp>
            <p:nvSpPr>
              <p:cNvPr id="23564" name="Line 8"/>
              <p:cNvSpPr>
                <a:spLocks noChangeShapeType="1"/>
              </p:cNvSpPr>
              <p:nvPr/>
            </p:nvSpPr>
            <p:spPr bwMode="auto">
              <a:xfrm flipV="1">
                <a:off x="2906" y="3218"/>
                <a:ext cx="1014" cy="376"/>
              </a:xfrm>
              <a:prstGeom prst="line">
                <a:avLst/>
              </a:prstGeom>
              <a:noFill/>
              <a:ln w="9525">
                <a:solidFill>
                  <a:srgbClr val="FF3101"/>
                </a:solidFill>
                <a:round/>
                <a:headEnd type="triangle" w="med" len="med"/>
                <a:tailEnd/>
              </a:ln>
            </p:spPr>
            <p:txBody>
              <a:bodyPr/>
              <a:lstStyle/>
              <a:p>
                <a:endParaRPr lang="en-US"/>
              </a:p>
            </p:txBody>
          </p:sp>
          <p:sp>
            <p:nvSpPr>
              <p:cNvPr id="23565" name="Line 9"/>
              <p:cNvSpPr>
                <a:spLocks noChangeShapeType="1"/>
              </p:cNvSpPr>
              <p:nvPr/>
            </p:nvSpPr>
            <p:spPr bwMode="auto">
              <a:xfrm flipV="1">
                <a:off x="2918" y="3212"/>
                <a:ext cx="1014" cy="454"/>
              </a:xfrm>
              <a:prstGeom prst="line">
                <a:avLst/>
              </a:prstGeom>
              <a:noFill/>
              <a:ln w="9525">
                <a:solidFill>
                  <a:srgbClr val="FF3101"/>
                </a:solidFill>
                <a:round/>
                <a:headEnd type="triangle" w="med" len="med"/>
                <a:tailEnd/>
              </a:ln>
            </p:spPr>
            <p:txBody>
              <a:bodyPr/>
              <a:lstStyle/>
              <a:p>
                <a:endParaRPr lang="en-US"/>
              </a:p>
            </p:txBody>
          </p:sp>
          <p:sp>
            <p:nvSpPr>
              <p:cNvPr id="23566" name="Line 10"/>
              <p:cNvSpPr>
                <a:spLocks noChangeShapeType="1"/>
              </p:cNvSpPr>
              <p:nvPr/>
            </p:nvSpPr>
            <p:spPr bwMode="auto">
              <a:xfrm flipV="1">
                <a:off x="2918" y="3200"/>
                <a:ext cx="1020" cy="550"/>
              </a:xfrm>
              <a:prstGeom prst="line">
                <a:avLst/>
              </a:prstGeom>
              <a:noFill/>
              <a:ln w="9525">
                <a:solidFill>
                  <a:srgbClr val="FF3101"/>
                </a:solidFill>
                <a:round/>
                <a:headEnd type="triangle" w="med" len="med"/>
                <a:tailEnd/>
              </a:ln>
            </p:spPr>
            <p:txBody>
              <a:bodyPr/>
              <a:lstStyle/>
              <a:p>
                <a:endParaRPr lang="en-US"/>
              </a:p>
            </p:txBody>
          </p:sp>
        </p:grpSp>
      </p:grpSp>
      <p:sp>
        <p:nvSpPr>
          <p:cNvPr id="12" name="Rectangle 11"/>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LO5</a:t>
            </a:r>
            <a:endParaRPr lang="en-US" sz="2000" dirty="0">
              <a:solidFill>
                <a:schemeClr val="tx1"/>
              </a:solidFill>
            </a:endParaRPr>
          </a:p>
        </p:txBody>
      </p:sp>
      <p:sp>
        <p:nvSpPr>
          <p:cNvPr id="23560"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D8EC2A2E-7A0B-4EAC-90B0-77D6095E72AD}" type="slidenum">
              <a:rPr lang="en-US" sz="1400">
                <a:solidFill>
                  <a:srgbClr val="1907A1"/>
                </a:solidFill>
              </a:rPr>
              <a:pPr/>
              <a:t>15</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15"/>
          <p:cNvSpPr>
            <a:spLocks noGrp="1" noChangeArrowheads="1"/>
          </p:cNvSpPr>
          <p:nvPr>
            <p:ph type="title" sz="quarter"/>
          </p:nvPr>
        </p:nvSpPr>
        <p:spPr/>
        <p:txBody>
          <a:bodyPr/>
          <a:lstStyle/>
          <a:p>
            <a:pPr eaLnBrk="1" hangingPunct="1"/>
            <a:r>
              <a:rPr lang="en-US" sz="3200" smtClean="0"/>
              <a:t>Conclusion on Significance of Slopes</a:t>
            </a:r>
          </a:p>
        </p:txBody>
      </p:sp>
      <p:grpSp>
        <p:nvGrpSpPr>
          <p:cNvPr id="24579" name="Group 34"/>
          <p:cNvGrpSpPr>
            <a:grpSpLocks/>
          </p:cNvGrpSpPr>
          <p:nvPr/>
        </p:nvGrpSpPr>
        <p:grpSpPr bwMode="auto">
          <a:xfrm>
            <a:off x="1966913" y="1870075"/>
            <a:ext cx="5208587" cy="2722563"/>
            <a:chOff x="1437" y="1292"/>
            <a:chExt cx="3281" cy="1715"/>
          </a:xfrm>
        </p:grpSpPr>
        <p:grpSp>
          <p:nvGrpSpPr>
            <p:cNvPr id="24593" name="Group 20"/>
            <p:cNvGrpSpPr>
              <a:grpSpLocks/>
            </p:cNvGrpSpPr>
            <p:nvPr/>
          </p:nvGrpSpPr>
          <p:grpSpPr bwMode="auto">
            <a:xfrm>
              <a:off x="1437" y="1292"/>
              <a:ext cx="3281" cy="1715"/>
              <a:chOff x="915" y="1916"/>
              <a:chExt cx="2645" cy="1475"/>
            </a:xfrm>
          </p:grpSpPr>
          <p:grpSp>
            <p:nvGrpSpPr>
              <p:cNvPr id="24596" name="Group 13"/>
              <p:cNvGrpSpPr>
                <a:grpSpLocks/>
              </p:cNvGrpSpPr>
              <p:nvPr/>
            </p:nvGrpSpPr>
            <p:grpSpPr bwMode="auto">
              <a:xfrm>
                <a:off x="915" y="1916"/>
                <a:ext cx="2645" cy="1475"/>
                <a:chOff x="528" y="1885"/>
                <a:chExt cx="2375" cy="1264"/>
              </a:xfrm>
            </p:grpSpPr>
            <p:pic>
              <p:nvPicPr>
                <p:cNvPr id="24598" name="Picture 4"/>
                <p:cNvPicPr>
                  <a:picLocks noChangeAspect="1" noChangeArrowheads="1"/>
                </p:cNvPicPr>
                <p:nvPr/>
              </p:nvPicPr>
              <p:blipFill>
                <a:blip r:embed="rId3"/>
                <a:srcRect/>
                <a:stretch>
                  <a:fillRect/>
                </a:stretch>
              </p:blipFill>
              <p:spPr bwMode="auto">
                <a:xfrm>
                  <a:off x="528" y="1885"/>
                  <a:ext cx="2375" cy="1264"/>
                </a:xfrm>
                <a:prstGeom prst="rect">
                  <a:avLst/>
                </a:prstGeom>
                <a:noFill/>
                <a:ln w="9525">
                  <a:noFill/>
                  <a:miter lim="800000"/>
                  <a:headEnd/>
                  <a:tailEnd/>
                </a:ln>
              </p:spPr>
            </p:pic>
            <p:pic>
              <p:nvPicPr>
                <p:cNvPr id="24599" name="Picture 7"/>
                <p:cNvPicPr>
                  <a:picLocks noChangeAspect="1" noChangeArrowheads="1"/>
                </p:cNvPicPr>
                <p:nvPr/>
              </p:nvPicPr>
              <p:blipFill>
                <a:blip r:embed="rId4"/>
                <a:srcRect/>
                <a:stretch>
                  <a:fillRect/>
                </a:stretch>
              </p:blipFill>
              <p:spPr bwMode="auto">
                <a:xfrm>
                  <a:off x="2210" y="2920"/>
                  <a:ext cx="209" cy="110"/>
                </a:xfrm>
                <a:prstGeom prst="rect">
                  <a:avLst/>
                </a:prstGeom>
                <a:noFill/>
                <a:ln w="9525">
                  <a:noFill/>
                  <a:miter lim="800000"/>
                  <a:headEnd/>
                  <a:tailEnd/>
                </a:ln>
              </p:spPr>
            </p:pic>
            <p:pic>
              <p:nvPicPr>
                <p:cNvPr id="24600" name="Picture 10"/>
                <p:cNvPicPr>
                  <a:picLocks noChangeAspect="1" noChangeArrowheads="1"/>
                </p:cNvPicPr>
                <p:nvPr/>
              </p:nvPicPr>
              <p:blipFill>
                <a:blip r:embed="rId4"/>
                <a:srcRect/>
                <a:stretch>
                  <a:fillRect/>
                </a:stretch>
              </p:blipFill>
              <p:spPr bwMode="auto">
                <a:xfrm>
                  <a:off x="974" y="2921"/>
                  <a:ext cx="186" cy="98"/>
                </a:xfrm>
                <a:prstGeom prst="rect">
                  <a:avLst/>
                </a:prstGeom>
                <a:noFill/>
                <a:ln w="9525">
                  <a:noFill/>
                  <a:miter lim="800000"/>
                  <a:headEnd/>
                  <a:tailEnd/>
                </a:ln>
              </p:spPr>
            </p:pic>
          </p:grpSp>
          <p:pic>
            <p:nvPicPr>
              <p:cNvPr id="24597" name="Picture 18"/>
              <p:cNvPicPr>
                <a:picLocks noChangeAspect="1" noChangeArrowheads="1"/>
              </p:cNvPicPr>
              <p:nvPr/>
            </p:nvPicPr>
            <p:blipFill>
              <a:blip r:embed="rId5"/>
              <a:srcRect/>
              <a:stretch>
                <a:fillRect/>
              </a:stretch>
            </p:blipFill>
            <p:spPr bwMode="auto">
              <a:xfrm>
                <a:off x="3153" y="3135"/>
                <a:ext cx="375" cy="100"/>
              </a:xfrm>
              <a:prstGeom prst="rect">
                <a:avLst/>
              </a:prstGeom>
              <a:noFill/>
              <a:ln w="9525">
                <a:noFill/>
                <a:miter lim="800000"/>
                <a:headEnd/>
                <a:tailEnd/>
              </a:ln>
            </p:spPr>
          </p:pic>
        </p:grpSp>
        <p:sp>
          <p:nvSpPr>
            <p:cNvPr id="24594" name="Text Box 29"/>
            <p:cNvSpPr txBox="1">
              <a:spLocks noChangeArrowheads="1"/>
            </p:cNvSpPr>
            <p:nvPr/>
          </p:nvSpPr>
          <p:spPr bwMode="auto">
            <a:xfrm>
              <a:off x="1928" y="2667"/>
              <a:ext cx="387" cy="173"/>
            </a:xfrm>
            <a:prstGeom prst="rect">
              <a:avLst/>
            </a:prstGeom>
            <a:noFill/>
            <a:ln w="9525">
              <a:noFill/>
              <a:miter lim="800000"/>
              <a:headEnd/>
              <a:tailEnd/>
            </a:ln>
          </p:spPr>
          <p:txBody>
            <a:bodyPr wrap="none">
              <a:spAutoFit/>
            </a:bodyPr>
            <a:lstStyle/>
            <a:p>
              <a:pPr eaLnBrk="0" hangingPunct="0"/>
              <a:r>
                <a:rPr lang="en-US" b="1">
                  <a:solidFill>
                    <a:srgbClr val="FF3101"/>
                  </a:solidFill>
                </a:rPr>
                <a:t>-2.120</a:t>
              </a:r>
            </a:p>
          </p:txBody>
        </p:sp>
        <p:sp>
          <p:nvSpPr>
            <p:cNvPr id="24595" name="Text Box 32"/>
            <p:cNvSpPr txBox="1">
              <a:spLocks noChangeArrowheads="1"/>
            </p:cNvSpPr>
            <p:nvPr/>
          </p:nvSpPr>
          <p:spPr bwMode="auto">
            <a:xfrm>
              <a:off x="3716" y="2673"/>
              <a:ext cx="355" cy="173"/>
            </a:xfrm>
            <a:prstGeom prst="rect">
              <a:avLst/>
            </a:prstGeom>
            <a:noFill/>
            <a:ln w="9525">
              <a:noFill/>
              <a:miter lim="800000"/>
              <a:headEnd/>
              <a:tailEnd/>
            </a:ln>
          </p:spPr>
          <p:txBody>
            <a:bodyPr wrap="none">
              <a:spAutoFit/>
            </a:bodyPr>
            <a:lstStyle/>
            <a:p>
              <a:pPr eaLnBrk="0" hangingPunct="0"/>
              <a:r>
                <a:rPr lang="en-US" b="1">
                  <a:solidFill>
                    <a:srgbClr val="FF3101"/>
                  </a:solidFill>
                </a:rPr>
                <a:t>2.120</a:t>
              </a:r>
            </a:p>
          </p:txBody>
        </p:sp>
      </p:grpSp>
      <p:grpSp>
        <p:nvGrpSpPr>
          <p:cNvPr id="5" name="Group 36"/>
          <p:cNvGrpSpPr>
            <a:grpSpLocks/>
          </p:cNvGrpSpPr>
          <p:nvPr/>
        </p:nvGrpSpPr>
        <p:grpSpPr bwMode="auto">
          <a:xfrm>
            <a:off x="1800225" y="4162425"/>
            <a:ext cx="774700" cy="2049463"/>
            <a:chOff x="1134" y="2622"/>
            <a:chExt cx="488" cy="1291"/>
          </a:xfrm>
        </p:grpSpPr>
        <p:sp>
          <p:nvSpPr>
            <p:cNvPr id="24591" name="Rectangle 35"/>
            <p:cNvSpPr>
              <a:spLocks noChangeArrowheads="1"/>
            </p:cNvSpPr>
            <p:nvPr/>
          </p:nvSpPr>
          <p:spPr bwMode="auto">
            <a:xfrm>
              <a:off x="1134" y="3587"/>
              <a:ext cx="488" cy="326"/>
            </a:xfrm>
            <a:prstGeom prst="rect">
              <a:avLst/>
            </a:prstGeom>
            <a:noFill/>
            <a:ln w="9525">
              <a:noFill/>
              <a:miter lim="800000"/>
              <a:headEnd/>
              <a:tailEnd/>
            </a:ln>
          </p:spPr>
          <p:txBody>
            <a:bodyPr wrap="none">
              <a:spAutoFit/>
            </a:bodyPr>
            <a:lstStyle/>
            <a:p>
              <a:pPr algn="ctr" eaLnBrk="0" hangingPunct="0"/>
              <a:r>
                <a:rPr lang="en-US" sz="1400" b="1">
                  <a:solidFill>
                    <a:schemeClr val="accent1"/>
                  </a:solidFill>
                </a:rPr>
                <a:t>-5.93</a:t>
              </a:r>
            </a:p>
            <a:p>
              <a:pPr algn="ctr" eaLnBrk="0" hangingPunct="0"/>
              <a:r>
                <a:rPr lang="en-US" sz="1400" b="1">
                  <a:solidFill>
                    <a:schemeClr val="accent1"/>
                  </a:solidFill>
                </a:rPr>
                <a:t>(Temp)</a:t>
              </a:r>
            </a:p>
          </p:txBody>
        </p:sp>
        <p:sp>
          <p:nvSpPr>
            <p:cNvPr id="24592" name="Line 30"/>
            <p:cNvSpPr>
              <a:spLocks noChangeShapeType="1"/>
            </p:cNvSpPr>
            <p:nvPr/>
          </p:nvSpPr>
          <p:spPr bwMode="auto">
            <a:xfrm flipV="1">
              <a:off x="1386" y="2622"/>
              <a:ext cx="132" cy="984"/>
            </a:xfrm>
            <a:prstGeom prst="line">
              <a:avLst/>
            </a:prstGeom>
            <a:noFill/>
            <a:ln w="9525">
              <a:solidFill>
                <a:schemeClr val="accent1"/>
              </a:solidFill>
              <a:round/>
              <a:headEnd/>
              <a:tailEnd type="triangle" w="med" len="med"/>
            </a:ln>
          </p:spPr>
          <p:txBody>
            <a:bodyPr/>
            <a:lstStyle/>
            <a:p>
              <a:endParaRPr lang="en-US"/>
            </a:p>
          </p:txBody>
        </p:sp>
      </p:grpSp>
      <p:grpSp>
        <p:nvGrpSpPr>
          <p:cNvPr id="6" name="Group 43"/>
          <p:cNvGrpSpPr>
            <a:grpSpLocks/>
          </p:cNvGrpSpPr>
          <p:nvPr/>
        </p:nvGrpSpPr>
        <p:grpSpPr bwMode="auto">
          <a:xfrm>
            <a:off x="2695575" y="4152900"/>
            <a:ext cx="1216025" cy="2039938"/>
            <a:chOff x="1698" y="2616"/>
            <a:chExt cx="766" cy="1285"/>
          </a:xfrm>
        </p:grpSpPr>
        <p:sp>
          <p:nvSpPr>
            <p:cNvPr id="24589" name="Rectangle 38"/>
            <p:cNvSpPr>
              <a:spLocks noChangeArrowheads="1"/>
            </p:cNvSpPr>
            <p:nvPr/>
          </p:nvSpPr>
          <p:spPr bwMode="auto">
            <a:xfrm>
              <a:off x="1748" y="3575"/>
              <a:ext cx="716" cy="326"/>
            </a:xfrm>
            <a:prstGeom prst="rect">
              <a:avLst/>
            </a:prstGeom>
            <a:noFill/>
            <a:ln w="9525">
              <a:noFill/>
              <a:miter lim="800000"/>
              <a:headEnd/>
              <a:tailEnd/>
            </a:ln>
          </p:spPr>
          <p:txBody>
            <a:bodyPr wrap="none">
              <a:spAutoFit/>
            </a:bodyPr>
            <a:lstStyle/>
            <a:p>
              <a:pPr algn="ctr" eaLnBrk="0" hangingPunct="0"/>
              <a:r>
                <a:rPr lang="en-US" sz="1400" b="1">
                  <a:solidFill>
                    <a:schemeClr val="accent1"/>
                  </a:solidFill>
                </a:rPr>
                <a:t>-3.119</a:t>
              </a:r>
            </a:p>
            <a:p>
              <a:pPr algn="ctr" eaLnBrk="0" hangingPunct="0"/>
              <a:r>
                <a:rPr lang="en-US" sz="1400" b="1">
                  <a:solidFill>
                    <a:schemeClr val="accent1"/>
                  </a:solidFill>
                </a:rPr>
                <a:t>(Insulation)</a:t>
              </a:r>
            </a:p>
          </p:txBody>
        </p:sp>
        <p:sp>
          <p:nvSpPr>
            <p:cNvPr id="24590" name="Line 39"/>
            <p:cNvSpPr>
              <a:spLocks noChangeShapeType="1"/>
            </p:cNvSpPr>
            <p:nvPr/>
          </p:nvSpPr>
          <p:spPr bwMode="auto">
            <a:xfrm flipH="1" flipV="1">
              <a:off x="1698" y="2616"/>
              <a:ext cx="414" cy="978"/>
            </a:xfrm>
            <a:prstGeom prst="line">
              <a:avLst/>
            </a:prstGeom>
            <a:noFill/>
            <a:ln w="9525">
              <a:solidFill>
                <a:schemeClr val="accent1"/>
              </a:solidFill>
              <a:round/>
              <a:headEnd/>
              <a:tailEnd type="triangle" w="med" len="med"/>
            </a:ln>
          </p:spPr>
          <p:txBody>
            <a:bodyPr/>
            <a:lstStyle/>
            <a:p>
              <a:endParaRPr lang="en-US"/>
            </a:p>
          </p:txBody>
        </p:sp>
      </p:grpSp>
      <p:grpSp>
        <p:nvGrpSpPr>
          <p:cNvPr id="7" name="Group 40"/>
          <p:cNvGrpSpPr>
            <a:grpSpLocks/>
          </p:cNvGrpSpPr>
          <p:nvPr/>
        </p:nvGrpSpPr>
        <p:grpSpPr bwMode="auto">
          <a:xfrm>
            <a:off x="4926013" y="4152900"/>
            <a:ext cx="636587" cy="2049463"/>
            <a:chOff x="1177" y="2622"/>
            <a:chExt cx="401" cy="1291"/>
          </a:xfrm>
        </p:grpSpPr>
        <p:sp>
          <p:nvSpPr>
            <p:cNvPr id="24587" name="Rectangle 41"/>
            <p:cNvSpPr>
              <a:spLocks noChangeArrowheads="1"/>
            </p:cNvSpPr>
            <p:nvPr/>
          </p:nvSpPr>
          <p:spPr bwMode="auto">
            <a:xfrm>
              <a:off x="1177" y="3587"/>
              <a:ext cx="401" cy="326"/>
            </a:xfrm>
            <a:prstGeom prst="rect">
              <a:avLst/>
            </a:prstGeom>
            <a:noFill/>
            <a:ln w="9525">
              <a:noFill/>
              <a:miter lim="800000"/>
              <a:headEnd/>
              <a:tailEnd/>
            </a:ln>
          </p:spPr>
          <p:txBody>
            <a:bodyPr wrap="none">
              <a:spAutoFit/>
            </a:bodyPr>
            <a:lstStyle/>
            <a:p>
              <a:pPr algn="ctr" eaLnBrk="0" hangingPunct="0"/>
              <a:r>
                <a:rPr lang="en-US" sz="1400" b="1">
                  <a:solidFill>
                    <a:schemeClr val="accent1"/>
                  </a:solidFill>
                </a:rPr>
                <a:t>1.521</a:t>
              </a:r>
            </a:p>
            <a:p>
              <a:pPr algn="ctr" eaLnBrk="0" hangingPunct="0"/>
              <a:r>
                <a:rPr lang="en-US" sz="1400" b="1">
                  <a:solidFill>
                    <a:schemeClr val="accent1"/>
                  </a:solidFill>
                </a:rPr>
                <a:t>(Age)</a:t>
              </a:r>
            </a:p>
          </p:txBody>
        </p:sp>
        <p:sp>
          <p:nvSpPr>
            <p:cNvPr id="24588" name="Line 42"/>
            <p:cNvSpPr>
              <a:spLocks noChangeShapeType="1"/>
            </p:cNvSpPr>
            <p:nvPr/>
          </p:nvSpPr>
          <p:spPr bwMode="auto">
            <a:xfrm flipV="1">
              <a:off x="1386" y="2622"/>
              <a:ext cx="132" cy="984"/>
            </a:xfrm>
            <a:prstGeom prst="line">
              <a:avLst/>
            </a:prstGeom>
            <a:noFill/>
            <a:ln w="9525">
              <a:solidFill>
                <a:schemeClr val="accent1"/>
              </a:solidFill>
              <a:round/>
              <a:headEnd/>
              <a:tailEnd type="triangle" w="med" len="med"/>
            </a:ln>
          </p:spPr>
          <p:txBody>
            <a:bodyPr/>
            <a:lstStyle/>
            <a:p>
              <a:endParaRPr lang="en-US"/>
            </a:p>
          </p:txBody>
        </p:sp>
      </p:grpSp>
      <p:sp>
        <p:nvSpPr>
          <p:cNvPr id="22" name="Rectangle 21"/>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LO5</a:t>
            </a:r>
            <a:endParaRPr lang="en-US" sz="2000" dirty="0">
              <a:solidFill>
                <a:schemeClr val="tx1"/>
              </a:solidFill>
            </a:endParaRPr>
          </a:p>
        </p:txBody>
      </p:sp>
      <p:sp>
        <p:nvSpPr>
          <p:cNvPr id="24586"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03E61913-3504-4842-B0FF-847FE155C0C4}" type="slidenum">
              <a:rPr lang="en-US" sz="1400">
                <a:solidFill>
                  <a:srgbClr val="1907A1"/>
                </a:solidFill>
              </a:rPr>
              <a:pPr/>
              <a:t>16</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8"/>
          <p:cNvSpPr>
            <a:spLocks noGrp="1" noChangeArrowheads="1"/>
          </p:cNvSpPr>
          <p:nvPr>
            <p:ph type="title"/>
          </p:nvPr>
        </p:nvSpPr>
        <p:spPr/>
        <p:txBody>
          <a:bodyPr/>
          <a:lstStyle/>
          <a:p>
            <a:pPr eaLnBrk="1" hangingPunct="1"/>
            <a:r>
              <a:rPr lang="en-US" sz="2400" smtClean="0"/>
              <a:t>New Regression Model without Variable “Age” – Minitab </a:t>
            </a:r>
          </a:p>
        </p:txBody>
      </p:sp>
      <p:pic>
        <p:nvPicPr>
          <p:cNvPr id="25603" name="Picture 7"/>
          <p:cNvPicPr>
            <a:picLocks noGrp="1" noChangeAspect="1" noChangeArrowheads="1"/>
          </p:cNvPicPr>
          <p:nvPr>
            <p:ph sz="half" idx="1"/>
          </p:nvPr>
        </p:nvPicPr>
        <p:blipFill>
          <a:blip r:embed="rId3"/>
          <a:srcRect/>
          <a:stretch>
            <a:fillRect/>
          </a:stretch>
        </p:blipFill>
        <p:spPr>
          <a:xfrm>
            <a:off x="1601788" y="1998663"/>
            <a:ext cx="5980112" cy="4465637"/>
          </a:xfrm>
        </p:spPr>
      </p:pic>
      <p:sp>
        <p:nvSpPr>
          <p:cNvPr id="480269" name="Oval 13"/>
          <p:cNvSpPr>
            <a:spLocks noChangeArrowheads="1"/>
          </p:cNvSpPr>
          <p:nvPr/>
        </p:nvSpPr>
        <p:spPr bwMode="auto">
          <a:xfrm>
            <a:off x="2781300" y="3181350"/>
            <a:ext cx="2209800" cy="571500"/>
          </a:xfrm>
          <a:prstGeom prst="ellipse">
            <a:avLst/>
          </a:prstGeom>
          <a:noFill/>
          <a:ln w="12700">
            <a:solidFill>
              <a:srgbClr val="FF3101"/>
            </a:solidFill>
            <a:round/>
            <a:headEnd/>
            <a:tailEnd/>
          </a:ln>
        </p:spPr>
        <p:txBody>
          <a:bodyPr wrap="none" anchor="ctr"/>
          <a:lstStyle/>
          <a:p>
            <a:pPr algn="ctr" eaLnBrk="0" hangingPunct="0"/>
            <a:endParaRPr lang="en-US"/>
          </a:p>
        </p:txBody>
      </p:sp>
      <p:sp>
        <p:nvSpPr>
          <p:cNvPr id="6" name="Rectangle 5"/>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LO5</a:t>
            </a:r>
            <a:endParaRPr lang="en-US" sz="2000" dirty="0">
              <a:solidFill>
                <a:schemeClr val="tx1"/>
              </a:solidFill>
            </a:endParaRPr>
          </a:p>
        </p:txBody>
      </p:sp>
      <p:sp>
        <p:nvSpPr>
          <p:cNvPr id="25608"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08F69781-4723-4659-91B6-91D76E258A36}" type="slidenum">
              <a:rPr lang="en-US" sz="1400">
                <a:solidFill>
                  <a:srgbClr val="1907A1"/>
                </a:solidFill>
              </a:rPr>
              <a:pPr/>
              <a:t>17</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80269"/>
                                        </p:tgtEl>
                                        <p:attrNameLst>
                                          <p:attrName>style.visibility</p:attrName>
                                        </p:attrNameLst>
                                      </p:cBhvr>
                                      <p:to>
                                        <p:strVal val="visible"/>
                                      </p:to>
                                    </p:set>
                                    <p:animEffect transition="in" filter="wipe(up)">
                                      <p:cBhvr>
                                        <p:cTn id="7" dur="500"/>
                                        <p:tgtEl>
                                          <p:spTgt spid="480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6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16"/>
          <p:cNvGrpSpPr>
            <a:grpSpLocks/>
          </p:cNvGrpSpPr>
          <p:nvPr/>
        </p:nvGrpSpPr>
        <p:grpSpPr bwMode="auto">
          <a:xfrm>
            <a:off x="1133475" y="2014538"/>
            <a:ext cx="7064375" cy="3965575"/>
            <a:chOff x="516" y="1095"/>
            <a:chExt cx="3286" cy="1832"/>
          </a:xfrm>
        </p:grpSpPr>
        <p:pic>
          <p:nvPicPr>
            <p:cNvPr id="26635" name="Picture 4"/>
            <p:cNvPicPr>
              <a:picLocks noChangeAspect="1" noChangeArrowheads="1"/>
            </p:cNvPicPr>
            <p:nvPr/>
          </p:nvPicPr>
          <p:blipFill>
            <a:blip r:embed="rId3"/>
            <a:srcRect/>
            <a:stretch>
              <a:fillRect/>
            </a:stretch>
          </p:blipFill>
          <p:spPr bwMode="auto">
            <a:xfrm>
              <a:off x="516" y="1095"/>
              <a:ext cx="3033" cy="387"/>
            </a:xfrm>
            <a:prstGeom prst="rect">
              <a:avLst/>
            </a:prstGeom>
            <a:noFill/>
            <a:ln w="9525">
              <a:noFill/>
              <a:miter lim="800000"/>
              <a:headEnd/>
              <a:tailEnd/>
            </a:ln>
          </p:spPr>
        </p:pic>
        <p:pic>
          <p:nvPicPr>
            <p:cNvPr id="26636" name="Picture 7"/>
            <p:cNvPicPr>
              <a:picLocks noChangeAspect="1" noChangeArrowheads="1"/>
            </p:cNvPicPr>
            <p:nvPr/>
          </p:nvPicPr>
          <p:blipFill>
            <a:blip r:embed="rId4"/>
            <a:srcRect/>
            <a:stretch>
              <a:fillRect/>
            </a:stretch>
          </p:blipFill>
          <p:spPr bwMode="auto">
            <a:xfrm>
              <a:off x="539" y="1585"/>
              <a:ext cx="2375" cy="463"/>
            </a:xfrm>
            <a:prstGeom prst="rect">
              <a:avLst/>
            </a:prstGeom>
            <a:noFill/>
            <a:ln w="9525">
              <a:noFill/>
              <a:miter lim="800000"/>
              <a:headEnd/>
              <a:tailEnd/>
            </a:ln>
          </p:spPr>
        </p:pic>
        <p:pic>
          <p:nvPicPr>
            <p:cNvPr id="26637" name="Picture 10"/>
            <p:cNvPicPr>
              <a:picLocks noChangeAspect="1" noChangeArrowheads="1"/>
            </p:cNvPicPr>
            <p:nvPr/>
          </p:nvPicPr>
          <p:blipFill>
            <a:blip r:embed="rId5"/>
            <a:srcRect/>
            <a:stretch>
              <a:fillRect/>
            </a:stretch>
          </p:blipFill>
          <p:spPr bwMode="auto">
            <a:xfrm>
              <a:off x="1434" y="2644"/>
              <a:ext cx="2273" cy="283"/>
            </a:xfrm>
            <a:prstGeom prst="rect">
              <a:avLst/>
            </a:prstGeom>
            <a:noFill/>
            <a:ln w="9525">
              <a:noFill/>
              <a:miter lim="800000"/>
              <a:headEnd/>
              <a:tailEnd/>
            </a:ln>
          </p:spPr>
        </p:pic>
        <p:pic>
          <p:nvPicPr>
            <p:cNvPr id="26638" name="Picture 13"/>
            <p:cNvPicPr>
              <a:picLocks noChangeAspect="1" noChangeArrowheads="1"/>
            </p:cNvPicPr>
            <p:nvPr/>
          </p:nvPicPr>
          <p:blipFill>
            <a:blip r:embed="rId6"/>
            <a:srcRect/>
            <a:stretch>
              <a:fillRect/>
            </a:stretch>
          </p:blipFill>
          <p:spPr bwMode="auto">
            <a:xfrm>
              <a:off x="1427" y="2126"/>
              <a:ext cx="2375" cy="406"/>
            </a:xfrm>
            <a:prstGeom prst="rect">
              <a:avLst/>
            </a:prstGeom>
            <a:noFill/>
            <a:ln w="9525">
              <a:noFill/>
              <a:miter lim="800000"/>
              <a:headEnd/>
              <a:tailEnd/>
            </a:ln>
          </p:spPr>
        </p:pic>
      </p:grpSp>
      <p:sp>
        <p:nvSpPr>
          <p:cNvPr id="26627" name="AutoShape 18"/>
          <p:cNvSpPr>
            <a:spLocks noGrp="1" noChangeArrowheads="1"/>
          </p:cNvSpPr>
          <p:nvPr>
            <p:ph type="title" sz="quarter"/>
          </p:nvPr>
        </p:nvSpPr>
        <p:spPr/>
        <p:txBody>
          <a:bodyPr/>
          <a:lstStyle/>
          <a:p>
            <a:pPr eaLnBrk="1" hangingPunct="1"/>
            <a:r>
              <a:rPr lang="en-US" sz="2800" smtClean="0"/>
              <a:t>New Regression Model without Variable “Age” – Minitab</a:t>
            </a:r>
            <a:r>
              <a:rPr lang="en-US" smtClean="0"/>
              <a:t> </a:t>
            </a:r>
          </a:p>
        </p:txBody>
      </p:sp>
      <p:sp>
        <p:nvSpPr>
          <p:cNvPr id="494611" name="Rectangle 19"/>
          <p:cNvSpPr>
            <a:spLocks noChangeArrowheads="1"/>
          </p:cNvSpPr>
          <p:nvPr/>
        </p:nvSpPr>
        <p:spPr bwMode="auto">
          <a:xfrm>
            <a:off x="3209925" y="2324100"/>
            <a:ext cx="3971925" cy="495300"/>
          </a:xfrm>
          <a:prstGeom prst="rect">
            <a:avLst/>
          </a:prstGeom>
          <a:noFill/>
          <a:ln w="12700">
            <a:solidFill>
              <a:srgbClr val="FF0000"/>
            </a:solidFill>
            <a:miter lim="800000"/>
            <a:headEnd/>
            <a:tailEnd/>
          </a:ln>
        </p:spPr>
        <p:txBody>
          <a:bodyPr wrap="none" anchor="ctr"/>
          <a:lstStyle/>
          <a:p>
            <a:pPr algn="ctr" eaLnBrk="0" hangingPunct="0"/>
            <a:endParaRPr lang="en-US"/>
          </a:p>
        </p:txBody>
      </p:sp>
      <p:sp>
        <p:nvSpPr>
          <p:cNvPr id="494612" name="Rectangle 20"/>
          <p:cNvSpPr>
            <a:spLocks noChangeArrowheads="1"/>
          </p:cNvSpPr>
          <p:nvPr/>
        </p:nvSpPr>
        <p:spPr bwMode="auto">
          <a:xfrm>
            <a:off x="1504950" y="3457575"/>
            <a:ext cx="4114800" cy="581025"/>
          </a:xfrm>
          <a:prstGeom prst="rect">
            <a:avLst/>
          </a:prstGeom>
          <a:noFill/>
          <a:ln w="12700">
            <a:solidFill>
              <a:srgbClr val="FF0000"/>
            </a:solidFill>
            <a:miter lim="800000"/>
            <a:headEnd/>
            <a:tailEnd/>
          </a:ln>
        </p:spPr>
        <p:txBody>
          <a:bodyPr wrap="none" anchor="ctr"/>
          <a:lstStyle/>
          <a:p>
            <a:pPr algn="ctr" eaLnBrk="0" hangingPunct="0"/>
            <a:endParaRPr lang="en-US"/>
          </a:p>
        </p:txBody>
      </p:sp>
      <p:sp>
        <p:nvSpPr>
          <p:cNvPr id="494613" name="Rectangle 21"/>
          <p:cNvSpPr>
            <a:spLocks noChangeArrowheads="1"/>
          </p:cNvSpPr>
          <p:nvPr/>
        </p:nvSpPr>
        <p:spPr bwMode="auto">
          <a:xfrm>
            <a:off x="3143250" y="5410200"/>
            <a:ext cx="5172075" cy="628650"/>
          </a:xfrm>
          <a:prstGeom prst="rect">
            <a:avLst/>
          </a:prstGeom>
          <a:noFill/>
          <a:ln w="12700">
            <a:solidFill>
              <a:srgbClr val="FF0000"/>
            </a:solidFill>
            <a:miter lim="800000"/>
            <a:headEnd/>
            <a:tailEnd/>
          </a:ln>
        </p:spPr>
        <p:txBody>
          <a:bodyPr wrap="none" anchor="ctr"/>
          <a:lstStyle/>
          <a:p>
            <a:pPr algn="ctr" eaLnBrk="0" hangingPunct="0"/>
            <a:endParaRPr lang="en-US"/>
          </a:p>
        </p:txBody>
      </p:sp>
      <p:sp>
        <p:nvSpPr>
          <p:cNvPr id="12" name="Rectangle 11"/>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LO5</a:t>
            </a:r>
            <a:endParaRPr lang="en-US" sz="2000" dirty="0">
              <a:solidFill>
                <a:schemeClr val="tx1"/>
              </a:solidFill>
            </a:endParaRPr>
          </a:p>
        </p:txBody>
      </p:sp>
      <p:sp>
        <p:nvSpPr>
          <p:cNvPr id="26634"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65DA66FD-8B15-4391-A9B4-DF1D8A453D57}" type="slidenum">
              <a:rPr lang="en-US" sz="1400">
                <a:solidFill>
                  <a:srgbClr val="1907A1"/>
                </a:solidFill>
              </a:rPr>
              <a:pPr/>
              <a:t>18</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94611"/>
                                        </p:tgtEl>
                                        <p:attrNameLst>
                                          <p:attrName>style.visibility</p:attrName>
                                        </p:attrNameLst>
                                      </p:cBhvr>
                                      <p:to>
                                        <p:strVal val="visible"/>
                                      </p:to>
                                    </p:set>
                                    <p:animEffect transition="in" filter="wipe(up)">
                                      <p:cBhvr>
                                        <p:cTn id="7" dur="500"/>
                                        <p:tgtEl>
                                          <p:spTgt spid="4946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4612"/>
                                        </p:tgtEl>
                                        <p:attrNameLst>
                                          <p:attrName>style.visibility</p:attrName>
                                        </p:attrNameLst>
                                      </p:cBhvr>
                                      <p:to>
                                        <p:strVal val="visible"/>
                                      </p:to>
                                    </p:set>
                                    <p:animEffect transition="in" filter="wipe(left)">
                                      <p:cBhvr>
                                        <p:cTn id="12" dur="500"/>
                                        <p:tgtEl>
                                          <p:spTgt spid="4946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4613"/>
                                        </p:tgtEl>
                                        <p:attrNameLst>
                                          <p:attrName>style.visibility</p:attrName>
                                        </p:attrNameLst>
                                      </p:cBhvr>
                                      <p:to>
                                        <p:strVal val="visible"/>
                                      </p:to>
                                    </p:set>
                                    <p:animEffect transition="in" filter="wipe(left)">
                                      <p:cBhvr>
                                        <p:cTn id="17" dur="500"/>
                                        <p:tgtEl>
                                          <p:spTgt spid="494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611" grpId="0" animBg="1"/>
      <p:bldP spid="494612" grpId="0" animBg="1"/>
      <p:bldP spid="4946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12"/>
          <p:cNvSpPr>
            <a:spLocks noGrp="1" noChangeArrowheads="1"/>
          </p:cNvSpPr>
          <p:nvPr>
            <p:ph type="title"/>
          </p:nvPr>
        </p:nvSpPr>
        <p:spPr/>
        <p:txBody>
          <a:bodyPr/>
          <a:lstStyle/>
          <a:p>
            <a:pPr eaLnBrk="1" hangingPunct="1"/>
            <a:r>
              <a:rPr lang="en-US" sz="3200" smtClean="0"/>
              <a:t>Testing the New Model for Significance</a:t>
            </a:r>
          </a:p>
        </p:txBody>
      </p:sp>
      <p:grpSp>
        <p:nvGrpSpPr>
          <p:cNvPr id="27651" name="Group 19"/>
          <p:cNvGrpSpPr>
            <a:grpSpLocks/>
          </p:cNvGrpSpPr>
          <p:nvPr/>
        </p:nvGrpSpPr>
        <p:grpSpPr bwMode="auto">
          <a:xfrm>
            <a:off x="1612900" y="2122488"/>
            <a:ext cx="5330825" cy="3511550"/>
            <a:chOff x="1016" y="1337"/>
            <a:chExt cx="3358" cy="2212"/>
          </a:xfrm>
        </p:grpSpPr>
        <p:grpSp>
          <p:nvGrpSpPr>
            <p:cNvPr id="27659" name="Group 10"/>
            <p:cNvGrpSpPr>
              <a:grpSpLocks/>
            </p:cNvGrpSpPr>
            <p:nvPr/>
          </p:nvGrpSpPr>
          <p:grpSpPr bwMode="auto">
            <a:xfrm>
              <a:off x="1016" y="1337"/>
              <a:ext cx="3358" cy="2212"/>
              <a:chOff x="528" y="1577"/>
              <a:chExt cx="2375" cy="1880"/>
            </a:xfrm>
          </p:grpSpPr>
          <p:pic>
            <p:nvPicPr>
              <p:cNvPr id="27663" name="Picture 4"/>
              <p:cNvPicPr>
                <a:picLocks noChangeAspect="1" noChangeArrowheads="1"/>
              </p:cNvPicPr>
              <p:nvPr/>
            </p:nvPicPr>
            <p:blipFill>
              <a:blip r:embed="rId3"/>
              <a:srcRect/>
              <a:stretch>
                <a:fillRect/>
              </a:stretch>
            </p:blipFill>
            <p:spPr bwMode="auto">
              <a:xfrm>
                <a:off x="528" y="1577"/>
                <a:ext cx="2375" cy="1880"/>
              </a:xfrm>
              <a:prstGeom prst="rect">
                <a:avLst/>
              </a:prstGeom>
              <a:noFill/>
              <a:ln w="9525">
                <a:noFill/>
                <a:miter lim="800000"/>
                <a:headEnd/>
                <a:tailEnd/>
              </a:ln>
            </p:spPr>
          </p:pic>
          <p:pic>
            <p:nvPicPr>
              <p:cNvPr id="27664" name="Picture 7"/>
              <p:cNvPicPr>
                <a:picLocks noChangeAspect="1" noChangeArrowheads="1"/>
              </p:cNvPicPr>
              <p:nvPr/>
            </p:nvPicPr>
            <p:blipFill>
              <a:blip r:embed="rId4"/>
              <a:srcRect/>
              <a:stretch>
                <a:fillRect/>
              </a:stretch>
            </p:blipFill>
            <p:spPr bwMode="auto">
              <a:xfrm>
                <a:off x="1808" y="2048"/>
                <a:ext cx="520" cy="204"/>
              </a:xfrm>
              <a:prstGeom prst="rect">
                <a:avLst/>
              </a:prstGeom>
              <a:noFill/>
              <a:ln w="9525">
                <a:noFill/>
                <a:miter lim="800000"/>
                <a:headEnd/>
                <a:tailEnd/>
              </a:ln>
            </p:spPr>
          </p:pic>
        </p:grpSp>
        <p:pic>
          <p:nvPicPr>
            <p:cNvPr id="27660" name="Picture 11"/>
            <p:cNvPicPr>
              <a:picLocks noChangeAspect="1" noChangeArrowheads="1"/>
            </p:cNvPicPr>
            <p:nvPr/>
          </p:nvPicPr>
          <p:blipFill>
            <a:blip r:embed="rId5"/>
            <a:srcRect/>
            <a:stretch>
              <a:fillRect/>
            </a:stretch>
          </p:blipFill>
          <p:spPr bwMode="auto">
            <a:xfrm>
              <a:off x="2789" y="3252"/>
              <a:ext cx="679" cy="190"/>
            </a:xfrm>
            <a:prstGeom prst="rect">
              <a:avLst/>
            </a:prstGeom>
            <a:noFill/>
            <a:ln w="9525">
              <a:noFill/>
              <a:miter lim="800000"/>
              <a:headEnd/>
              <a:tailEnd/>
            </a:ln>
          </p:spPr>
        </p:pic>
        <p:sp>
          <p:nvSpPr>
            <p:cNvPr id="27661" name="Text Box 14"/>
            <p:cNvSpPr txBox="1">
              <a:spLocks noChangeArrowheads="1"/>
            </p:cNvSpPr>
            <p:nvPr/>
          </p:nvSpPr>
          <p:spPr bwMode="auto">
            <a:xfrm>
              <a:off x="2750" y="1910"/>
              <a:ext cx="538" cy="173"/>
            </a:xfrm>
            <a:prstGeom prst="rect">
              <a:avLst/>
            </a:prstGeom>
            <a:noFill/>
            <a:ln w="9525">
              <a:noFill/>
              <a:miter lim="800000"/>
              <a:headEnd/>
              <a:tailEnd/>
            </a:ln>
          </p:spPr>
          <p:txBody>
            <a:bodyPr wrap="none">
              <a:spAutoFit/>
            </a:bodyPr>
            <a:lstStyle/>
            <a:p>
              <a:pPr eaLnBrk="0" hangingPunct="0"/>
              <a:r>
                <a:rPr lang="en-US" b="1" i="1"/>
                <a:t>d.f. (2,17)</a:t>
              </a:r>
            </a:p>
          </p:txBody>
        </p:sp>
        <p:sp>
          <p:nvSpPr>
            <p:cNvPr id="27662" name="Text Box 15"/>
            <p:cNvSpPr txBox="1">
              <a:spLocks noChangeArrowheads="1"/>
            </p:cNvSpPr>
            <p:nvPr/>
          </p:nvSpPr>
          <p:spPr bwMode="auto">
            <a:xfrm>
              <a:off x="2961" y="3210"/>
              <a:ext cx="334" cy="172"/>
            </a:xfrm>
            <a:prstGeom prst="rect">
              <a:avLst/>
            </a:prstGeom>
            <a:noFill/>
            <a:ln w="9525">
              <a:noFill/>
              <a:miter lim="800000"/>
              <a:headEnd/>
              <a:tailEnd/>
            </a:ln>
          </p:spPr>
          <p:txBody>
            <a:bodyPr>
              <a:spAutoFit/>
            </a:bodyPr>
            <a:lstStyle/>
            <a:p>
              <a:pPr eaLnBrk="0" hangingPunct="0"/>
              <a:r>
                <a:rPr lang="en-US" b="1" i="1">
                  <a:solidFill>
                    <a:srgbClr val="FF3101"/>
                  </a:solidFill>
                </a:rPr>
                <a:t> 3.59</a:t>
              </a:r>
            </a:p>
          </p:txBody>
        </p:sp>
      </p:grpSp>
      <p:grpSp>
        <p:nvGrpSpPr>
          <p:cNvPr id="4" name="Group 20"/>
          <p:cNvGrpSpPr>
            <a:grpSpLocks/>
          </p:cNvGrpSpPr>
          <p:nvPr/>
        </p:nvGrpSpPr>
        <p:grpSpPr bwMode="auto">
          <a:xfrm>
            <a:off x="4132263" y="5172075"/>
            <a:ext cx="1628775" cy="1223963"/>
            <a:chOff x="2603" y="3258"/>
            <a:chExt cx="1026" cy="771"/>
          </a:xfrm>
        </p:grpSpPr>
        <p:sp>
          <p:nvSpPr>
            <p:cNvPr id="27657" name="Rectangle 17"/>
            <p:cNvSpPr>
              <a:spLocks noChangeArrowheads="1"/>
            </p:cNvSpPr>
            <p:nvPr/>
          </p:nvSpPr>
          <p:spPr bwMode="auto">
            <a:xfrm>
              <a:off x="2603" y="3856"/>
              <a:ext cx="1026" cy="173"/>
            </a:xfrm>
            <a:prstGeom prst="rect">
              <a:avLst/>
            </a:prstGeom>
            <a:noFill/>
            <a:ln w="9525">
              <a:noFill/>
              <a:miter lim="800000"/>
              <a:headEnd/>
              <a:tailEnd/>
            </a:ln>
          </p:spPr>
          <p:txBody>
            <a:bodyPr wrap="none">
              <a:spAutoFit/>
            </a:bodyPr>
            <a:lstStyle/>
            <a:p>
              <a:pPr eaLnBrk="0" hangingPunct="0"/>
              <a:r>
                <a:rPr lang="en-US" b="1" i="1">
                  <a:solidFill>
                    <a:schemeClr val="accent1"/>
                  </a:solidFill>
                </a:rPr>
                <a:t>Computed F = 29.42</a:t>
              </a:r>
            </a:p>
          </p:txBody>
        </p:sp>
        <p:sp>
          <p:nvSpPr>
            <p:cNvPr id="27658" name="Line 18"/>
            <p:cNvSpPr>
              <a:spLocks noChangeShapeType="1"/>
            </p:cNvSpPr>
            <p:nvPr/>
          </p:nvSpPr>
          <p:spPr bwMode="auto">
            <a:xfrm flipV="1">
              <a:off x="3408" y="3258"/>
              <a:ext cx="180" cy="600"/>
            </a:xfrm>
            <a:prstGeom prst="line">
              <a:avLst/>
            </a:prstGeom>
            <a:noFill/>
            <a:ln w="9525">
              <a:solidFill>
                <a:schemeClr val="accent1"/>
              </a:solidFill>
              <a:round/>
              <a:headEnd/>
              <a:tailEnd type="triangle" w="med" len="med"/>
            </a:ln>
          </p:spPr>
          <p:txBody>
            <a:bodyPr/>
            <a:lstStyle/>
            <a:p>
              <a:endParaRPr lang="en-US"/>
            </a:p>
          </p:txBody>
        </p:sp>
      </p:grpSp>
      <p:sp>
        <p:nvSpPr>
          <p:cNvPr id="14" name="Rectangle 13"/>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LO5</a:t>
            </a:r>
            <a:endParaRPr lang="en-US" sz="2000" dirty="0">
              <a:solidFill>
                <a:schemeClr val="tx1"/>
              </a:solidFill>
            </a:endParaRPr>
          </a:p>
        </p:txBody>
      </p:sp>
      <p:sp>
        <p:nvSpPr>
          <p:cNvPr id="27656"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79EED6D3-D8B9-4CE4-96D1-6FD881831042}" type="slidenum">
              <a:rPr lang="en-US" sz="1400">
                <a:solidFill>
                  <a:srgbClr val="1907A1"/>
                </a:solidFill>
              </a:rPr>
              <a:pPr/>
              <a:t>19</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p:cNvSpPr>
            <a:spLocks noGrp="1" noChangeArrowheads="1"/>
          </p:cNvSpPr>
          <p:nvPr>
            <p:ph type="title"/>
          </p:nvPr>
        </p:nvSpPr>
        <p:spPr>
          <a:xfrm>
            <a:off x="450850" y="457200"/>
            <a:ext cx="7924800" cy="914400"/>
          </a:xfrm>
        </p:spPr>
        <p:txBody>
          <a:bodyPr/>
          <a:lstStyle/>
          <a:p>
            <a:pPr eaLnBrk="1" hangingPunct="1"/>
            <a:r>
              <a:rPr lang="en-US" smtClean="0"/>
              <a:t>Learning Objectives</a:t>
            </a:r>
          </a:p>
        </p:txBody>
      </p:sp>
      <p:sp>
        <p:nvSpPr>
          <p:cNvPr id="424963" name="Rectangle 3"/>
          <p:cNvSpPr>
            <a:spLocks noGrp="1" noChangeArrowheads="1"/>
          </p:cNvSpPr>
          <p:nvPr>
            <p:ph idx="1"/>
          </p:nvPr>
        </p:nvSpPr>
        <p:spPr>
          <a:xfrm>
            <a:off x="481013" y="1905000"/>
            <a:ext cx="8347075" cy="4752975"/>
          </a:xfrm>
        </p:spPr>
        <p:txBody>
          <a:bodyPr/>
          <a:lstStyle/>
          <a:p>
            <a:pPr eaLnBrk="1" hangingPunct="1">
              <a:lnSpc>
                <a:spcPct val="80000"/>
              </a:lnSpc>
              <a:buFont typeface="Wingdings" pitchFamily="2" charset="2"/>
              <a:buNone/>
            </a:pPr>
            <a:r>
              <a:rPr lang="en-US" sz="2000" b="1" smtClean="0">
                <a:solidFill>
                  <a:srgbClr val="E39310"/>
                </a:solidFill>
              </a:rPr>
              <a:t>LO1 </a:t>
            </a:r>
            <a:r>
              <a:rPr lang="en-US" sz="2000" smtClean="0"/>
              <a:t>Describe the relationship between several independent variables </a:t>
            </a:r>
          </a:p>
          <a:p>
            <a:pPr eaLnBrk="1" hangingPunct="1">
              <a:lnSpc>
                <a:spcPct val="80000"/>
              </a:lnSpc>
              <a:buFont typeface="Wingdings" pitchFamily="2" charset="2"/>
              <a:buNone/>
            </a:pPr>
            <a:r>
              <a:rPr lang="en-US" sz="2000" smtClean="0"/>
              <a:t>        and a dependent variable using </a:t>
            </a:r>
            <a:r>
              <a:rPr lang="en-US" sz="2000" i="1" smtClean="0"/>
              <a:t>multiple regression analysis</a:t>
            </a:r>
            <a:r>
              <a:rPr lang="en-US" sz="2000" smtClean="0"/>
              <a:t>.</a:t>
            </a:r>
          </a:p>
          <a:p>
            <a:pPr eaLnBrk="1" hangingPunct="1">
              <a:lnSpc>
                <a:spcPct val="80000"/>
              </a:lnSpc>
              <a:buFont typeface="Wingdings" pitchFamily="2" charset="2"/>
              <a:buNone/>
            </a:pPr>
            <a:r>
              <a:rPr lang="en-US" sz="2000" b="1" smtClean="0">
                <a:solidFill>
                  <a:srgbClr val="E39310"/>
                </a:solidFill>
              </a:rPr>
              <a:t>LO2 </a:t>
            </a:r>
            <a:r>
              <a:rPr lang="en-US" sz="2000" smtClean="0"/>
              <a:t>Set up, interpret, and apply an ANOVA table </a:t>
            </a:r>
          </a:p>
          <a:p>
            <a:pPr eaLnBrk="1" hangingPunct="1">
              <a:lnSpc>
                <a:spcPct val="80000"/>
              </a:lnSpc>
              <a:buFont typeface="Wingdings" pitchFamily="2" charset="2"/>
              <a:buNone/>
            </a:pPr>
            <a:r>
              <a:rPr lang="en-US" sz="2000" b="1" smtClean="0">
                <a:solidFill>
                  <a:srgbClr val="E39310"/>
                </a:solidFill>
              </a:rPr>
              <a:t>LO3 </a:t>
            </a:r>
            <a:r>
              <a:rPr lang="en-US" sz="2000" smtClean="0"/>
              <a:t>Compute and interpret measures of association in multiple </a:t>
            </a:r>
          </a:p>
          <a:p>
            <a:pPr eaLnBrk="1" hangingPunct="1">
              <a:lnSpc>
                <a:spcPct val="80000"/>
              </a:lnSpc>
              <a:buFont typeface="Wingdings" pitchFamily="2" charset="2"/>
              <a:buNone/>
            </a:pPr>
            <a:r>
              <a:rPr lang="en-US" sz="2000" smtClean="0"/>
              <a:t>        regression.</a:t>
            </a:r>
            <a:endParaRPr lang="en-US" sz="2000" i="1" smtClean="0"/>
          </a:p>
          <a:p>
            <a:pPr eaLnBrk="1" hangingPunct="1">
              <a:lnSpc>
                <a:spcPct val="80000"/>
              </a:lnSpc>
              <a:buFont typeface="Wingdings" pitchFamily="2" charset="2"/>
              <a:buNone/>
            </a:pPr>
            <a:r>
              <a:rPr lang="en-US" sz="2000" b="1" smtClean="0">
                <a:solidFill>
                  <a:srgbClr val="E39310"/>
                </a:solidFill>
              </a:rPr>
              <a:t>LO4 </a:t>
            </a:r>
            <a:r>
              <a:rPr lang="en-US" sz="2000" smtClean="0"/>
              <a:t>Conduct a test of hypothesis to determine whether a set of </a:t>
            </a:r>
          </a:p>
          <a:p>
            <a:pPr eaLnBrk="1" hangingPunct="1">
              <a:lnSpc>
                <a:spcPct val="80000"/>
              </a:lnSpc>
              <a:buFont typeface="Wingdings" pitchFamily="2" charset="2"/>
              <a:buNone/>
            </a:pPr>
            <a:r>
              <a:rPr lang="en-US" sz="2000" smtClean="0"/>
              <a:t>        regression coefficients differ from zero.</a:t>
            </a:r>
          </a:p>
          <a:p>
            <a:pPr eaLnBrk="1" hangingPunct="1">
              <a:lnSpc>
                <a:spcPct val="80000"/>
              </a:lnSpc>
              <a:buFont typeface="Wingdings" pitchFamily="2" charset="2"/>
              <a:buNone/>
            </a:pPr>
            <a:r>
              <a:rPr lang="en-US" sz="2000" b="1" smtClean="0">
                <a:solidFill>
                  <a:srgbClr val="E39310"/>
                </a:solidFill>
              </a:rPr>
              <a:t>LO5 </a:t>
            </a:r>
            <a:r>
              <a:rPr lang="en-US" sz="2000" smtClean="0"/>
              <a:t>Conduct a test of hypothesis on each of the regression coefficients.</a:t>
            </a:r>
          </a:p>
          <a:p>
            <a:pPr eaLnBrk="1" hangingPunct="1">
              <a:lnSpc>
                <a:spcPct val="80000"/>
              </a:lnSpc>
              <a:buFont typeface="Wingdings" pitchFamily="2" charset="2"/>
              <a:buNone/>
            </a:pPr>
            <a:r>
              <a:rPr lang="en-US" sz="2000" b="1" smtClean="0">
                <a:solidFill>
                  <a:srgbClr val="E39310"/>
                </a:solidFill>
              </a:rPr>
              <a:t>LO6 </a:t>
            </a:r>
            <a:r>
              <a:rPr lang="en-US" sz="2000" smtClean="0"/>
              <a:t>Use residual analysis to evaluate the assumptions of multiple </a:t>
            </a:r>
          </a:p>
          <a:p>
            <a:pPr eaLnBrk="1" hangingPunct="1">
              <a:lnSpc>
                <a:spcPct val="80000"/>
              </a:lnSpc>
              <a:buFont typeface="Wingdings" pitchFamily="2" charset="2"/>
              <a:buNone/>
            </a:pPr>
            <a:r>
              <a:rPr lang="en-US" sz="2000" smtClean="0"/>
              <a:t>        regression analysis.</a:t>
            </a:r>
          </a:p>
          <a:p>
            <a:pPr eaLnBrk="1" hangingPunct="1">
              <a:lnSpc>
                <a:spcPct val="80000"/>
              </a:lnSpc>
              <a:buFont typeface="Wingdings" pitchFamily="2" charset="2"/>
              <a:buNone/>
            </a:pPr>
            <a:r>
              <a:rPr lang="en-US" sz="2000" b="1" smtClean="0">
                <a:solidFill>
                  <a:srgbClr val="E39310"/>
                </a:solidFill>
              </a:rPr>
              <a:t>LO7 </a:t>
            </a:r>
            <a:r>
              <a:rPr lang="en-US" sz="2000" smtClean="0"/>
              <a:t>Evaluate the effects of correlated independent variables.</a:t>
            </a:r>
          </a:p>
          <a:p>
            <a:pPr eaLnBrk="1" hangingPunct="1">
              <a:lnSpc>
                <a:spcPct val="80000"/>
              </a:lnSpc>
              <a:buFont typeface="Wingdings" pitchFamily="2" charset="2"/>
              <a:buNone/>
            </a:pPr>
            <a:r>
              <a:rPr lang="en-US" sz="2000" b="1" smtClean="0">
                <a:solidFill>
                  <a:srgbClr val="E39310"/>
                </a:solidFill>
              </a:rPr>
              <a:t>LO8 </a:t>
            </a:r>
            <a:r>
              <a:rPr lang="en-US" sz="2000" smtClean="0"/>
              <a:t>Evaluate and use qualitative independent variables.</a:t>
            </a:r>
          </a:p>
          <a:p>
            <a:pPr eaLnBrk="1" hangingPunct="1">
              <a:lnSpc>
                <a:spcPct val="80000"/>
              </a:lnSpc>
              <a:buFont typeface="Wingdings" pitchFamily="2" charset="2"/>
              <a:buNone/>
            </a:pPr>
            <a:r>
              <a:rPr lang="en-US" sz="2000" b="1" smtClean="0">
                <a:solidFill>
                  <a:srgbClr val="E39310"/>
                </a:solidFill>
              </a:rPr>
              <a:t>LO9 </a:t>
            </a:r>
            <a:r>
              <a:rPr lang="en-US" sz="2000" smtClean="0"/>
              <a:t>Explain the possible interaction among independent variables</a:t>
            </a:r>
          </a:p>
          <a:p>
            <a:pPr eaLnBrk="1" hangingPunct="1">
              <a:lnSpc>
                <a:spcPct val="80000"/>
              </a:lnSpc>
              <a:buFont typeface="Wingdings" pitchFamily="2" charset="2"/>
              <a:buNone/>
            </a:pPr>
            <a:r>
              <a:rPr lang="en-US" sz="2000" b="1" smtClean="0">
                <a:solidFill>
                  <a:srgbClr val="E39310"/>
                </a:solidFill>
              </a:rPr>
              <a:t>L10  </a:t>
            </a:r>
            <a:r>
              <a:rPr lang="en-US" sz="2000" smtClean="0"/>
              <a:t>Explain </a:t>
            </a:r>
            <a:r>
              <a:rPr lang="en-US" sz="2000" i="1" smtClean="0"/>
              <a:t>stepwise regression.</a:t>
            </a:r>
          </a:p>
        </p:txBody>
      </p:sp>
      <p:sp>
        <p:nvSpPr>
          <p:cNvPr id="10244"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54665E40-B0F2-4A88-8276-A48B4C3B16A4}" type="slidenum">
              <a:rPr lang="en-US" sz="1400">
                <a:solidFill>
                  <a:srgbClr val="1907A1"/>
                </a:solidFill>
              </a:rPr>
              <a:pPr/>
              <a:t>2</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4963">
                                            <p:txEl>
                                              <p:pRg st="0" end="0"/>
                                            </p:txEl>
                                          </p:spTgt>
                                        </p:tgtEl>
                                        <p:attrNameLst>
                                          <p:attrName>style.visibility</p:attrName>
                                        </p:attrNameLst>
                                      </p:cBhvr>
                                      <p:to>
                                        <p:strVal val="visible"/>
                                      </p:to>
                                    </p:set>
                                    <p:animEffect transition="in" filter="wipe(left)">
                                      <p:cBhvr>
                                        <p:cTn id="7" dur="500"/>
                                        <p:tgtEl>
                                          <p:spTgt spid="4249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4963">
                                            <p:txEl>
                                              <p:pRg st="1" end="1"/>
                                            </p:txEl>
                                          </p:spTgt>
                                        </p:tgtEl>
                                        <p:attrNameLst>
                                          <p:attrName>style.visibility</p:attrName>
                                        </p:attrNameLst>
                                      </p:cBhvr>
                                      <p:to>
                                        <p:strVal val="visible"/>
                                      </p:to>
                                    </p:set>
                                    <p:animEffect transition="in" filter="wipe(left)">
                                      <p:cBhvr>
                                        <p:cTn id="12" dur="500"/>
                                        <p:tgtEl>
                                          <p:spTgt spid="4249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4963">
                                            <p:txEl>
                                              <p:pRg st="2" end="2"/>
                                            </p:txEl>
                                          </p:spTgt>
                                        </p:tgtEl>
                                        <p:attrNameLst>
                                          <p:attrName>style.visibility</p:attrName>
                                        </p:attrNameLst>
                                      </p:cBhvr>
                                      <p:to>
                                        <p:strVal val="visible"/>
                                      </p:to>
                                    </p:set>
                                    <p:animEffect transition="in" filter="wipe(left)">
                                      <p:cBhvr>
                                        <p:cTn id="17" dur="500"/>
                                        <p:tgtEl>
                                          <p:spTgt spid="42496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24963">
                                            <p:txEl>
                                              <p:pRg st="3" end="3"/>
                                            </p:txEl>
                                          </p:spTgt>
                                        </p:tgtEl>
                                        <p:attrNameLst>
                                          <p:attrName>style.visibility</p:attrName>
                                        </p:attrNameLst>
                                      </p:cBhvr>
                                      <p:to>
                                        <p:strVal val="visible"/>
                                      </p:to>
                                    </p:set>
                                    <p:animEffect transition="in" filter="wipe(left)">
                                      <p:cBhvr>
                                        <p:cTn id="22" dur="500"/>
                                        <p:tgtEl>
                                          <p:spTgt spid="42496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24963">
                                            <p:txEl>
                                              <p:pRg st="4" end="4"/>
                                            </p:txEl>
                                          </p:spTgt>
                                        </p:tgtEl>
                                        <p:attrNameLst>
                                          <p:attrName>style.visibility</p:attrName>
                                        </p:attrNameLst>
                                      </p:cBhvr>
                                      <p:to>
                                        <p:strVal val="visible"/>
                                      </p:to>
                                    </p:set>
                                    <p:animEffect transition="in" filter="wipe(left)">
                                      <p:cBhvr>
                                        <p:cTn id="27" dur="500"/>
                                        <p:tgtEl>
                                          <p:spTgt spid="42496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24963">
                                            <p:txEl>
                                              <p:pRg st="5" end="5"/>
                                            </p:txEl>
                                          </p:spTgt>
                                        </p:tgtEl>
                                        <p:attrNameLst>
                                          <p:attrName>style.visibility</p:attrName>
                                        </p:attrNameLst>
                                      </p:cBhvr>
                                      <p:to>
                                        <p:strVal val="visible"/>
                                      </p:to>
                                    </p:set>
                                    <p:animEffect transition="in" filter="wipe(left)">
                                      <p:cBhvr>
                                        <p:cTn id="32" dur="500"/>
                                        <p:tgtEl>
                                          <p:spTgt spid="42496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24963">
                                            <p:txEl>
                                              <p:pRg st="6" end="6"/>
                                            </p:txEl>
                                          </p:spTgt>
                                        </p:tgtEl>
                                        <p:attrNameLst>
                                          <p:attrName>style.visibility</p:attrName>
                                        </p:attrNameLst>
                                      </p:cBhvr>
                                      <p:to>
                                        <p:strVal val="visible"/>
                                      </p:to>
                                    </p:set>
                                    <p:animEffect transition="in" filter="wipe(left)">
                                      <p:cBhvr>
                                        <p:cTn id="37" dur="500"/>
                                        <p:tgtEl>
                                          <p:spTgt spid="42496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24963">
                                            <p:txEl>
                                              <p:pRg st="7" end="7"/>
                                            </p:txEl>
                                          </p:spTgt>
                                        </p:tgtEl>
                                        <p:attrNameLst>
                                          <p:attrName>style.visibility</p:attrName>
                                        </p:attrNameLst>
                                      </p:cBhvr>
                                      <p:to>
                                        <p:strVal val="visible"/>
                                      </p:to>
                                    </p:set>
                                    <p:animEffect transition="in" filter="wipe(left)">
                                      <p:cBhvr>
                                        <p:cTn id="42" dur="500"/>
                                        <p:tgtEl>
                                          <p:spTgt spid="42496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24963">
                                            <p:txEl>
                                              <p:pRg st="8" end="8"/>
                                            </p:txEl>
                                          </p:spTgt>
                                        </p:tgtEl>
                                        <p:attrNameLst>
                                          <p:attrName>style.visibility</p:attrName>
                                        </p:attrNameLst>
                                      </p:cBhvr>
                                      <p:to>
                                        <p:strVal val="visible"/>
                                      </p:to>
                                    </p:set>
                                    <p:animEffect transition="in" filter="wipe(left)">
                                      <p:cBhvr>
                                        <p:cTn id="47" dur="500"/>
                                        <p:tgtEl>
                                          <p:spTgt spid="424963">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24963">
                                            <p:txEl>
                                              <p:pRg st="9" end="9"/>
                                            </p:txEl>
                                          </p:spTgt>
                                        </p:tgtEl>
                                        <p:attrNameLst>
                                          <p:attrName>style.visibility</p:attrName>
                                        </p:attrNameLst>
                                      </p:cBhvr>
                                      <p:to>
                                        <p:strVal val="visible"/>
                                      </p:to>
                                    </p:set>
                                    <p:animEffect transition="in" filter="wipe(left)">
                                      <p:cBhvr>
                                        <p:cTn id="52" dur="500"/>
                                        <p:tgtEl>
                                          <p:spTgt spid="424963">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24963">
                                            <p:txEl>
                                              <p:pRg st="10" end="10"/>
                                            </p:txEl>
                                          </p:spTgt>
                                        </p:tgtEl>
                                        <p:attrNameLst>
                                          <p:attrName>style.visibility</p:attrName>
                                        </p:attrNameLst>
                                      </p:cBhvr>
                                      <p:to>
                                        <p:strVal val="visible"/>
                                      </p:to>
                                    </p:set>
                                    <p:animEffect transition="in" filter="wipe(left)">
                                      <p:cBhvr>
                                        <p:cTn id="57" dur="500"/>
                                        <p:tgtEl>
                                          <p:spTgt spid="424963">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24963">
                                            <p:txEl>
                                              <p:pRg st="11" end="11"/>
                                            </p:txEl>
                                          </p:spTgt>
                                        </p:tgtEl>
                                        <p:attrNameLst>
                                          <p:attrName>style.visibility</p:attrName>
                                        </p:attrNameLst>
                                      </p:cBhvr>
                                      <p:to>
                                        <p:strVal val="visible"/>
                                      </p:to>
                                    </p:set>
                                    <p:animEffect transition="in" filter="wipe(left)">
                                      <p:cBhvr>
                                        <p:cTn id="62" dur="500"/>
                                        <p:tgtEl>
                                          <p:spTgt spid="424963">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24963">
                                            <p:txEl>
                                              <p:pRg st="12" end="12"/>
                                            </p:txEl>
                                          </p:spTgt>
                                        </p:tgtEl>
                                        <p:attrNameLst>
                                          <p:attrName>style.visibility</p:attrName>
                                        </p:attrNameLst>
                                      </p:cBhvr>
                                      <p:to>
                                        <p:strVal val="visible"/>
                                      </p:to>
                                    </p:set>
                                    <p:animEffect transition="in" filter="wipe(left)">
                                      <p:cBhvr>
                                        <p:cTn id="67" dur="500"/>
                                        <p:tgtEl>
                                          <p:spTgt spid="424963">
                                            <p:txEl>
                                              <p:pRg st="12" end="1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24963">
                                            <p:txEl>
                                              <p:pRg st="13" end="13"/>
                                            </p:txEl>
                                          </p:spTgt>
                                        </p:tgtEl>
                                        <p:attrNameLst>
                                          <p:attrName>style.visibility</p:attrName>
                                        </p:attrNameLst>
                                      </p:cBhvr>
                                      <p:to>
                                        <p:strVal val="visible"/>
                                      </p:to>
                                    </p:set>
                                    <p:animEffect transition="in" filter="wipe(left)">
                                      <p:cBhvr>
                                        <p:cTn id="72" dur="500"/>
                                        <p:tgtEl>
                                          <p:spTgt spid="42496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96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652463" y="3395663"/>
            <a:ext cx="3738562" cy="3068637"/>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eaLnBrk="0" hangingPunct="0">
              <a:defRPr/>
            </a:pPr>
            <a:endParaRPr lang="en-US">
              <a:solidFill>
                <a:schemeClr val="tx1"/>
              </a:solidFill>
            </a:endParaRPr>
          </a:p>
        </p:txBody>
      </p:sp>
      <p:sp>
        <p:nvSpPr>
          <p:cNvPr id="28675" name="AutoShape 2"/>
          <p:cNvSpPr>
            <a:spLocks noGrp="1" noChangeArrowheads="1"/>
          </p:cNvSpPr>
          <p:nvPr>
            <p:ph type="title"/>
          </p:nvPr>
        </p:nvSpPr>
        <p:spPr/>
        <p:txBody>
          <a:bodyPr/>
          <a:lstStyle/>
          <a:p>
            <a:pPr eaLnBrk="1" hangingPunct="1"/>
            <a:r>
              <a:rPr lang="en-US" smtClean="0"/>
              <a:t>Critical t-stat for the New Slopes</a:t>
            </a:r>
          </a:p>
        </p:txBody>
      </p:sp>
      <p:pic>
        <p:nvPicPr>
          <p:cNvPr id="28676" name="Picture 3"/>
          <p:cNvPicPr>
            <a:picLocks noGrp="1" noChangeAspect="1" noChangeArrowheads="1"/>
          </p:cNvPicPr>
          <p:nvPr>
            <p:ph sz="half" idx="1"/>
          </p:nvPr>
        </p:nvPicPr>
        <p:blipFill>
          <a:blip r:embed="rId4"/>
          <a:srcRect r="39270" b="-777"/>
          <a:stretch>
            <a:fillRect/>
          </a:stretch>
        </p:blipFill>
        <p:spPr>
          <a:xfrm>
            <a:off x="1057275" y="1738313"/>
            <a:ext cx="4433888" cy="1236662"/>
          </a:xfrm>
        </p:spPr>
      </p:pic>
      <p:graphicFrame>
        <p:nvGraphicFramePr>
          <p:cNvPr id="507908" name="Object 4"/>
          <p:cNvGraphicFramePr>
            <a:graphicFrameLocks/>
          </p:cNvGraphicFramePr>
          <p:nvPr>
            <p:ph sz="half" idx="2"/>
          </p:nvPr>
        </p:nvGraphicFramePr>
        <p:xfrm>
          <a:off x="850900" y="3171825"/>
          <a:ext cx="3441700" cy="3151188"/>
        </p:xfrm>
        <a:graphic>
          <a:graphicData uri="http://schemas.openxmlformats.org/presentationml/2006/ole">
            <p:oleObj spid="_x0000_s28677" name="Equation" r:id="rId5" imgW="2552700" imgH="2336800" progId="Equation.3">
              <p:embed/>
            </p:oleObj>
          </a:graphicData>
        </a:graphic>
      </p:graphicFrame>
      <p:grpSp>
        <p:nvGrpSpPr>
          <p:cNvPr id="2" name="Group 5"/>
          <p:cNvGrpSpPr>
            <a:grpSpLocks/>
          </p:cNvGrpSpPr>
          <p:nvPr/>
        </p:nvGrpSpPr>
        <p:grpSpPr bwMode="auto">
          <a:xfrm>
            <a:off x="4554538" y="3430588"/>
            <a:ext cx="4318000" cy="2562225"/>
            <a:chOff x="915" y="1916"/>
            <a:chExt cx="2645" cy="1475"/>
          </a:xfrm>
        </p:grpSpPr>
        <p:grpSp>
          <p:nvGrpSpPr>
            <p:cNvPr id="28690" name="Group 6"/>
            <p:cNvGrpSpPr>
              <a:grpSpLocks/>
            </p:cNvGrpSpPr>
            <p:nvPr/>
          </p:nvGrpSpPr>
          <p:grpSpPr bwMode="auto">
            <a:xfrm>
              <a:off x="915" y="1916"/>
              <a:ext cx="2645" cy="1475"/>
              <a:chOff x="528" y="1885"/>
              <a:chExt cx="2375" cy="1264"/>
            </a:xfrm>
          </p:grpSpPr>
          <p:pic>
            <p:nvPicPr>
              <p:cNvPr id="28692" name="Picture 7"/>
              <p:cNvPicPr>
                <a:picLocks noChangeAspect="1" noChangeArrowheads="1"/>
              </p:cNvPicPr>
              <p:nvPr/>
            </p:nvPicPr>
            <p:blipFill>
              <a:blip r:embed="rId6"/>
              <a:srcRect/>
              <a:stretch>
                <a:fillRect/>
              </a:stretch>
            </p:blipFill>
            <p:spPr bwMode="auto">
              <a:xfrm>
                <a:off x="528" y="1885"/>
                <a:ext cx="2375" cy="1264"/>
              </a:xfrm>
              <a:prstGeom prst="rect">
                <a:avLst/>
              </a:prstGeom>
              <a:noFill/>
              <a:ln w="9525">
                <a:noFill/>
                <a:miter lim="800000"/>
                <a:headEnd/>
                <a:tailEnd/>
              </a:ln>
            </p:spPr>
          </p:pic>
          <p:pic>
            <p:nvPicPr>
              <p:cNvPr id="28693" name="Picture 8"/>
              <p:cNvPicPr>
                <a:picLocks noChangeAspect="1" noChangeArrowheads="1"/>
              </p:cNvPicPr>
              <p:nvPr/>
            </p:nvPicPr>
            <p:blipFill>
              <a:blip r:embed="rId7"/>
              <a:srcRect/>
              <a:stretch>
                <a:fillRect/>
              </a:stretch>
            </p:blipFill>
            <p:spPr bwMode="auto">
              <a:xfrm>
                <a:off x="2210" y="2920"/>
                <a:ext cx="209" cy="110"/>
              </a:xfrm>
              <a:prstGeom prst="rect">
                <a:avLst/>
              </a:prstGeom>
              <a:noFill/>
              <a:ln w="9525">
                <a:noFill/>
                <a:miter lim="800000"/>
                <a:headEnd/>
                <a:tailEnd/>
              </a:ln>
            </p:spPr>
          </p:pic>
          <p:pic>
            <p:nvPicPr>
              <p:cNvPr id="28694" name="Picture 9"/>
              <p:cNvPicPr>
                <a:picLocks noChangeAspect="1" noChangeArrowheads="1"/>
              </p:cNvPicPr>
              <p:nvPr/>
            </p:nvPicPr>
            <p:blipFill>
              <a:blip r:embed="rId7"/>
              <a:srcRect/>
              <a:stretch>
                <a:fillRect/>
              </a:stretch>
            </p:blipFill>
            <p:spPr bwMode="auto">
              <a:xfrm>
                <a:off x="974" y="2921"/>
                <a:ext cx="186" cy="98"/>
              </a:xfrm>
              <a:prstGeom prst="rect">
                <a:avLst/>
              </a:prstGeom>
              <a:noFill/>
              <a:ln w="9525">
                <a:noFill/>
                <a:miter lim="800000"/>
                <a:headEnd/>
                <a:tailEnd/>
              </a:ln>
            </p:spPr>
          </p:pic>
        </p:grpSp>
        <p:pic>
          <p:nvPicPr>
            <p:cNvPr id="28691" name="Picture 10"/>
            <p:cNvPicPr>
              <a:picLocks noChangeAspect="1" noChangeArrowheads="1"/>
            </p:cNvPicPr>
            <p:nvPr/>
          </p:nvPicPr>
          <p:blipFill>
            <a:blip r:embed="rId8"/>
            <a:srcRect/>
            <a:stretch>
              <a:fillRect/>
            </a:stretch>
          </p:blipFill>
          <p:spPr bwMode="auto">
            <a:xfrm>
              <a:off x="3153" y="3135"/>
              <a:ext cx="375" cy="100"/>
            </a:xfrm>
            <a:prstGeom prst="rect">
              <a:avLst/>
            </a:prstGeom>
            <a:noFill/>
            <a:ln w="9525">
              <a:noFill/>
              <a:miter lim="800000"/>
              <a:headEnd/>
              <a:tailEnd/>
            </a:ln>
          </p:spPr>
        </p:pic>
      </p:grpSp>
      <p:grpSp>
        <p:nvGrpSpPr>
          <p:cNvPr id="4" name="Group 11"/>
          <p:cNvGrpSpPr>
            <a:grpSpLocks/>
          </p:cNvGrpSpPr>
          <p:nvPr/>
        </p:nvGrpSpPr>
        <p:grpSpPr bwMode="auto">
          <a:xfrm>
            <a:off x="5105400" y="5588000"/>
            <a:ext cx="2997200" cy="688975"/>
            <a:chOff x="3332" y="3258"/>
            <a:chExt cx="1441" cy="434"/>
          </a:xfrm>
        </p:grpSpPr>
        <p:grpSp>
          <p:nvGrpSpPr>
            <p:cNvPr id="28684" name="Group 12"/>
            <p:cNvGrpSpPr>
              <a:grpSpLocks/>
            </p:cNvGrpSpPr>
            <p:nvPr/>
          </p:nvGrpSpPr>
          <p:grpSpPr bwMode="auto">
            <a:xfrm>
              <a:off x="3332" y="3270"/>
              <a:ext cx="387" cy="422"/>
              <a:chOff x="3332" y="3270"/>
              <a:chExt cx="387" cy="422"/>
            </a:xfrm>
          </p:grpSpPr>
          <p:sp>
            <p:nvSpPr>
              <p:cNvPr id="28688" name="Text Box 13"/>
              <p:cNvSpPr txBox="1">
                <a:spLocks noChangeArrowheads="1"/>
              </p:cNvSpPr>
              <p:nvPr/>
            </p:nvSpPr>
            <p:spPr bwMode="auto">
              <a:xfrm>
                <a:off x="3332" y="3519"/>
                <a:ext cx="387" cy="173"/>
              </a:xfrm>
              <a:prstGeom prst="rect">
                <a:avLst/>
              </a:prstGeom>
              <a:noFill/>
              <a:ln w="9525">
                <a:noFill/>
                <a:miter lim="800000"/>
                <a:headEnd/>
                <a:tailEnd/>
              </a:ln>
            </p:spPr>
            <p:txBody>
              <a:bodyPr wrap="none">
                <a:spAutoFit/>
              </a:bodyPr>
              <a:lstStyle/>
              <a:p>
                <a:pPr eaLnBrk="0" hangingPunct="0"/>
                <a:r>
                  <a:rPr lang="en-US" b="1">
                    <a:solidFill>
                      <a:srgbClr val="FF3101"/>
                    </a:solidFill>
                  </a:rPr>
                  <a:t>-2.110</a:t>
                </a:r>
              </a:p>
            </p:txBody>
          </p:sp>
          <p:sp>
            <p:nvSpPr>
              <p:cNvPr id="28689" name="Line 14"/>
              <p:cNvSpPr>
                <a:spLocks noChangeShapeType="1"/>
              </p:cNvSpPr>
              <p:nvPr/>
            </p:nvSpPr>
            <p:spPr bwMode="auto">
              <a:xfrm flipV="1">
                <a:off x="3534" y="3270"/>
                <a:ext cx="0" cy="282"/>
              </a:xfrm>
              <a:prstGeom prst="line">
                <a:avLst/>
              </a:prstGeom>
              <a:noFill/>
              <a:ln w="9525">
                <a:solidFill>
                  <a:srgbClr val="FF3101"/>
                </a:solidFill>
                <a:round/>
                <a:headEnd/>
                <a:tailEnd type="triangle" w="med" len="med"/>
              </a:ln>
            </p:spPr>
            <p:txBody>
              <a:bodyPr/>
              <a:lstStyle/>
              <a:p>
                <a:endParaRPr lang="en-US"/>
              </a:p>
            </p:txBody>
          </p:sp>
        </p:grpSp>
        <p:grpSp>
          <p:nvGrpSpPr>
            <p:cNvPr id="28685" name="Group 15"/>
            <p:cNvGrpSpPr>
              <a:grpSpLocks/>
            </p:cNvGrpSpPr>
            <p:nvPr/>
          </p:nvGrpSpPr>
          <p:grpSpPr bwMode="auto">
            <a:xfrm>
              <a:off x="4418" y="3258"/>
              <a:ext cx="355" cy="422"/>
              <a:chOff x="3332" y="3270"/>
              <a:chExt cx="355" cy="422"/>
            </a:xfrm>
          </p:grpSpPr>
          <p:sp>
            <p:nvSpPr>
              <p:cNvPr id="28686" name="Text Box 16"/>
              <p:cNvSpPr txBox="1">
                <a:spLocks noChangeArrowheads="1"/>
              </p:cNvSpPr>
              <p:nvPr/>
            </p:nvSpPr>
            <p:spPr bwMode="auto">
              <a:xfrm>
                <a:off x="3332" y="3519"/>
                <a:ext cx="355" cy="173"/>
              </a:xfrm>
              <a:prstGeom prst="rect">
                <a:avLst/>
              </a:prstGeom>
              <a:noFill/>
              <a:ln w="9525">
                <a:noFill/>
                <a:miter lim="800000"/>
                <a:headEnd/>
                <a:tailEnd/>
              </a:ln>
            </p:spPr>
            <p:txBody>
              <a:bodyPr wrap="none">
                <a:spAutoFit/>
              </a:bodyPr>
              <a:lstStyle/>
              <a:p>
                <a:pPr eaLnBrk="0" hangingPunct="0"/>
                <a:r>
                  <a:rPr lang="en-US" b="1">
                    <a:solidFill>
                      <a:srgbClr val="FF3101"/>
                    </a:solidFill>
                  </a:rPr>
                  <a:t>2.110</a:t>
                </a:r>
              </a:p>
            </p:txBody>
          </p:sp>
          <p:sp>
            <p:nvSpPr>
              <p:cNvPr id="28687" name="Line 17"/>
              <p:cNvSpPr>
                <a:spLocks noChangeShapeType="1"/>
              </p:cNvSpPr>
              <p:nvPr/>
            </p:nvSpPr>
            <p:spPr bwMode="auto">
              <a:xfrm flipV="1">
                <a:off x="3534" y="3270"/>
                <a:ext cx="0" cy="282"/>
              </a:xfrm>
              <a:prstGeom prst="line">
                <a:avLst/>
              </a:prstGeom>
              <a:noFill/>
              <a:ln w="9525">
                <a:solidFill>
                  <a:srgbClr val="FF3101"/>
                </a:solidFill>
                <a:round/>
                <a:headEnd/>
                <a:tailEnd type="triangle" w="med" len="med"/>
              </a:ln>
            </p:spPr>
            <p:txBody>
              <a:bodyPr/>
              <a:lstStyle/>
              <a:p>
                <a:endParaRPr lang="en-US"/>
              </a:p>
            </p:txBody>
          </p:sp>
        </p:grpSp>
      </p:grpSp>
      <p:sp>
        <p:nvSpPr>
          <p:cNvPr id="20" name="Rectangle 19"/>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LO5</a:t>
            </a:r>
            <a:endParaRPr lang="en-US" sz="2000" dirty="0">
              <a:solidFill>
                <a:schemeClr val="tx1"/>
              </a:solidFill>
            </a:endParaRPr>
          </a:p>
        </p:txBody>
      </p:sp>
      <p:sp>
        <p:nvSpPr>
          <p:cNvPr id="28683"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6F9ADAA6-3918-46A5-9C86-B8867FAEF847}" type="slidenum">
              <a:rPr lang="en-US" sz="1400">
                <a:solidFill>
                  <a:srgbClr val="1907A1"/>
                </a:solidFill>
              </a:rPr>
              <a:pPr/>
              <a:t>20</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07908"/>
                                        </p:tgtEl>
                                        <p:attrNameLst>
                                          <p:attrName>style.visibility</p:attrName>
                                        </p:attrNameLst>
                                      </p:cBhvr>
                                      <p:to>
                                        <p:strVal val="visible"/>
                                      </p:to>
                                    </p:set>
                                    <p:animEffect transition="in" filter="wipe(up)">
                                      <p:cBhvr>
                                        <p:cTn id="7" dur="500"/>
                                        <p:tgtEl>
                                          <p:spTgt spid="5079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25"/>
          <p:cNvGrpSpPr>
            <a:grpSpLocks/>
          </p:cNvGrpSpPr>
          <p:nvPr/>
        </p:nvGrpSpPr>
        <p:grpSpPr bwMode="auto">
          <a:xfrm>
            <a:off x="1843088" y="1993900"/>
            <a:ext cx="5475287" cy="2960688"/>
            <a:chOff x="1161" y="1256"/>
            <a:chExt cx="3449" cy="1865"/>
          </a:xfrm>
        </p:grpSpPr>
        <p:grpSp>
          <p:nvGrpSpPr>
            <p:cNvPr id="29710" name="Group 12"/>
            <p:cNvGrpSpPr>
              <a:grpSpLocks/>
            </p:cNvGrpSpPr>
            <p:nvPr/>
          </p:nvGrpSpPr>
          <p:grpSpPr bwMode="auto">
            <a:xfrm>
              <a:off x="1161" y="1256"/>
              <a:ext cx="3449" cy="1865"/>
              <a:chOff x="915" y="1916"/>
              <a:chExt cx="2645" cy="1475"/>
            </a:xfrm>
          </p:grpSpPr>
          <p:grpSp>
            <p:nvGrpSpPr>
              <p:cNvPr id="29713" name="Group 13"/>
              <p:cNvGrpSpPr>
                <a:grpSpLocks/>
              </p:cNvGrpSpPr>
              <p:nvPr/>
            </p:nvGrpSpPr>
            <p:grpSpPr bwMode="auto">
              <a:xfrm>
                <a:off x="915" y="1916"/>
                <a:ext cx="2645" cy="1475"/>
                <a:chOff x="528" y="1885"/>
                <a:chExt cx="2375" cy="1264"/>
              </a:xfrm>
            </p:grpSpPr>
            <p:pic>
              <p:nvPicPr>
                <p:cNvPr id="29715" name="Picture 14"/>
                <p:cNvPicPr>
                  <a:picLocks noChangeAspect="1" noChangeArrowheads="1"/>
                </p:cNvPicPr>
                <p:nvPr/>
              </p:nvPicPr>
              <p:blipFill>
                <a:blip r:embed="rId3"/>
                <a:srcRect/>
                <a:stretch>
                  <a:fillRect/>
                </a:stretch>
              </p:blipFill>
              <p:spPr bwMode="auto">
                <a:xfrm>
                  <a:off x="528" y="1885"/>
                  <a:ext cx="2375" cy="1264"/>
                </a:xfrm>
                <a:prstGeom prst="rect">
                  <a:avLst/>
                </a:prstGeom>
                <a:noFill/>
                <a:ln w="9525">
                  <a:noFill/>
                  <a:miter lim="800000"/>
                  <a:headEnd/>
                  <a:tailEnd/>
                </a:ln>
              </p:spPr>
            </p:pic>
            <p:pic>
              <p:nvPicPr>
                <p:cNvPr id="29716" name="Picture 15"/>
                <p:cNvPicPr>
                  <a:picLocks noChangeAspect="1" noChangeArrowheads="1"/>
                </p:cNvPicPr>
                <p:nvPr/>
              </p:nvPicPr>
              <p:blipFill>
                <a:blip r:embed="rId4"/>
                <a:srcRect/>
                <a:stretch>
                  <a:fillRect/>
                </a:stretch>
              </p:blipFill>
              <p:spPr bwMode="auto">
                <a:xfrm>
                  <a:off x="2210" y="2920"/>
                  <a:ext cx="209" cy="110"/>
                </a:xfrm>
                <a:prstGeom prst="rect">
                  <a:avLst/>
                </a:prstGeom>
                <a:noFill/>
                <a:ln w="9525">
                  <a:noFill/>
                  <a:miter lim="800000"/>
                  <a:headEnd/>
                  <a:tailEnd/>
                </a:ln>
              </p:spPr>
            </p:pic>
            <p:pic>
              <p:nvPicPr>
                <p:cNvPr id="29717" name="Picture 16"/>
                <p:cNvPicPr>
                  <a:picLocks noChangeAspect="1" noChangeArrowheads="1"/>
                </p:cNvPicPr>
                <p:nvPr/>
              </p:nvPicPr>
              <p:blipFill>
                <a:blip r:embed="rId4"/>
                <a:srcRect/>
                <a:stretch>
                  <a:fillRect/>
                </a:stretch>
              </p:blipFill>
              <p:spPr bwMode="auto">
                <a:xfrm>
                  <a:off x="974" y="2921"/>
                  <a:ext cx="186" cy="98"/>
                </a:xfrm>
                <a:prstGeom prst="rect">
                  <a:avLst/>
                </a:prstGeom>
                <a:noFill/>
                <a:ln w="9525">
                  <a:noFill/>
                  <a:miter lim="800000"/>
                  <a:headEnd/>
                  <a:tailEnd/>
                </a:ln>
              </p:spPr>
            </p:pic>
          </p:grpSp>
          <p:pic>
            <p:nvPicPr>
              <p:cNvPr id="29714" name="Picture 17"/>
              <p:cNvPicPr>
                <a:picLocks noChangeAspect="1" noChangeArrowheads="1"/>
              </p:cNvPicPr>
              <p:nvPr/>
            </p:nvPicPr>
            <p:blipFill>
              <a:blip r:embed="rId5"/>
              <a:srcRect/>
              <a:stretch>
                <a:fillRect/>
              </a:stretch>
            </p:blipFill>
            <p:spPr bwMode="auto">
              <a:xfrm>
                <a:off x="3153" y="3135"/>
                <a:ext cx="375" cy="100"/>
              </a:xfrm>
              <a:prstGeom prst="rect">
                <a:avLst/>
              </a:prstGeom>
              <a:noFill/>
              <a:ln w="9525">
                <a:noFill/>
                <a:miter lim="800000"/>
                <a:headEnd/>
                <a:tailEnd/>
              </a:ln>
            </p:spPr>
          </p:pic>
        </p:grpSp>
        <p:sp>
          <p:nvSpPr>
            <p:cNvPr id="29711" name="Text Box 20"/>
            <p:cNvSpPr txBox="1">
              <a:spLocks noChangeArrowheads="1"/>
            </p:cNvSpPr>
            <p:nvPr/>
          </p:nvSpPr>
          <p:spPr bwMode="auto">
            <a:xfrm>
              <a:off x="1742" y="2765"/>
              <a:ext cx="386" cy="173"/>
            </a:xfrm>
            <a:prstGeom prst="rect">
              <a:avLst/>
            </a:prstGeom>
            <a:noFill/>
            <a:ln w="9525">
              <a:noFill/>
              <a:miter lim="800000"/>
              <a:headEnd/>
              <a:tailEnd/>
            </a:ln>
          </p:spPr>
          <p:txBody>
            <a:bodyPr wrap="none">
              <a:spAutoFit/>
            </a:bodyPr>
            <a:lstStyle/>
            <a:p>
              <a:pPr eaLnBrk="0" hangingPunct="0"/>
              <a:r>
                <a:rPr lang="en-US" b="1">
                  <a:solidFill>
                    <a:srgbClr val="FF3101"/>
                  </a:solidFill>
                </a:rPr>
                <a:t>-2.110</a:t>
              </a:r>
            </a:p>
          </p:txBody>
        </p:sp>
        <p:sp>
          <p:nvSpPr>
            <p:cNvPr id="29712" name="Text Box 23"/>
            <p:cNvSpPr txBox="1">
              <a:spLocks noChangeArrowheads="1"/>
            </p:cNvSpPr>
            <p:nvPr/>
          </p:nvSpPr>
          <p:spPr bwMode="auto">
            <a:xfrm>
              <a:off x="3576" y="2771"/>
              <a:ext cx="356" cy="173"/>
            </a:xfrm>
            <a:prstGeom prst="rect">
              <a:avLst/>
            </a:prstGeom>
            <a:noFill/>
            <a:ln w="9525">
              <a:noFill/>
              <a:miter lim="800000"/>
              <a:headEnd/>
              <a:tailEnd/>
            </a:ln>
          </p:spPr>
          <p:txBody>
            <a:bodyPr wrap="none">
              <a:spAutoFit/>
            </a:bodyPr>
            <a:lstStyle/>
            <a:p>
              <a:pPr eaLnBrk="0" hangingPunct="0"/>
              <a:r>
                <a:rPr lang="en-US" b="1">
                  <a:solidFill>
                    <a:srgbClr val="FF3101"/>
                  </a:solidFill>
                </a:rPr>
                <a:t>2.110</a:t>
              </a:r>
            </a:p>
          </p:txBody>
        </p:sp>
      </p:grpSp>
      <p:grpSp>
        <p:nvGrpSpPr>
          <p:cNvPr id="5" name="Group 52"/>
          <p:cNvGrpSpPr>
            <a:grpSpLocks/>
          </p:cNvGrpSpPr>
          <p:nvPr/>
        </p:nvGrpSpPr>
        <p:grpSpPr bwMode="auto">
          <a:xfrm>
            <a:off x="1666875" y="4419600"/>
            <a:ext cx="774700" cy="2049463"/>
            <a:chOff x="1134" y="2622"/>
            <a:chExt cx="488" cy="1291"/>
          </a:xfrm>
        </p:grpSpPr>
        <p:sp>
          <p:nvSpPr>
            <p:cNvPr id="29708" name="Rectangle 53"/>
            <p:cNvSpPr>
              <a:spLocks noChangeArrowheads="1"/>
            </p:cNvSpPr>
            <p:nvPr/>
          </p:nvSpPr>
          <p:spPr bwMode="auto">
            <a:xfrm>
              <a:off x="1134" y="3587"/>
              <a:ext cx="488" cy="326"/>
            </a:xfrm>
            <a:prstGeom prst="rect">
              <a:avLst/>
            </a:prstGeom>
            <a:noFill/>
            <a:ln w="9525">
              <a:noFill/>
              <a:miter lim="800000"/>
              <a:headEnd/>
              <a:tailEnd/>
            </a:ln>
          </p:spPr>
          <p:txBody>
            <a:bodyPr wrap="none">
              <a:spAutoFit/>
            </a:bodyPr>
            <a:lstStyle/>
            <a:p>
              <a:pPr algn="ctr" eaLnBrk="0" hangingPunct="0"/>
              <a:r>
                <a:rPr lang="en-US" sz="1400" b="1">
                  <a:solidFill>
                    <a:schemeClr val="accent1"/>
                  </a:solidFill>
                </a:rPr>
                <a:t>-7.34</a:t>
              </a:r>
            </a:p>
            <a:p>
              <a:pPr algn="ctr" eaLnBrk="0" hangingPunct="0"/>
              <a:r>
                <a:rPr lang="en-US" sz="1400" b="1">
                  <a:solidFill>
                    <a:schemeClr val="accent1"/>
                  </a:solidFill>
                </a:rPr>
                <a:t>(Temp)</a:t>
              </a:r>
            </a:p>
          </p:txBody>
        </p:sp>
        <p:sp>
          <p:nvSpPr>
            <p:cNvPr id="29709" name="Line 54"/>
            <p:cNvSpPr>
              <a:spLocks noChangeShapeType="1"/>
            </p:cNvSpPr>
            <p:nvPr/>
          </p:nvSpPr>
          <p:spPr bwMode="auto">
            <a:xfrm flipV="1">
              <a:off x="1386" y="2622"/>
              <a:ext cx="132" cy="984"/>
            </a:xfrm>
            <a:prstGeom prst="line">
              <a:avLst/>
            </a:prstGeom>
            <a:noFill/>
            <a:ln w="9525">
              <a:solidFill>
                <a:schemeClr val="accent1"/>
              </a:solidFill>
              <a:round/>
              <a:headEnd/>
              <a:tailEnd type="triangle" w="med" len="med"/>
            </a:ln>
          </p:spPr>
          <p:txBody>
            <a:bodyPr/>
            <a:lstStyle/>
            <a:p>
              <a:endParaRPr lang="en-US"/>
            </a:p>
          </p:txBody>
        </p:sp>
      </p:grpSp>
      <p:grpSp>
        <p:nvGrpSpPr>
          <p:cNvPr id="6" name="Group 58"/>
          <p:cNvGrpSpPr>
            <a:grpSpLocks/>
          </p:cNvGrpSpPr>
          <p:nvPr/>
        </p:nvGrpSpPr>
        <p:grpSpPr bwMode="auto">
          <a:xfrm>
            <a:off x="2603500" y="4419600"/>
            <a:ext cx="1019175" cy="2135188"/>
            <a:chOff x="1640" y="2784"/>
            <a:chExt cx="642" cy="1345"/>
          </a:xfrm>
        </p:grpSpPr>
        <p:sp>
          <p:nvSpPr>
            <p:cNvPr id="29706" name="Rectangle 56"/>
            <p:cNvSpPr>
              <a:spLocks noChangeArrowheads="1"/>
            </p:cNvSpPr>
            <p:nvPr/>
          </p:nvSpPr>
          <p:spPr bwMode="auto">
            <a:xfrm>
              <a:off x="1640" y="3803"/>
              <a:ext cx="642" cy="326"/>
            </a:xfrm>
            <a:prstGeom prst="rect">
              <a:avLst/>
            </a:prstGeom>
            <a:noFill/>
            <a:ln w="9525">
              <a:noFill/>
              <a:miter lim="800000"/>
              <a:headEnd/>
              <a:tailEnd/>
            </a:ln>
          </p:spPr>
          <p:txBody>
            <a:bodyPr wrap="none">
              <a:spAutoFit/>
            </a:bodyPr>
            <a:lstStyle/>
            <a:p>
              <a:pPr algn="ctr" eaLnBrk="0" hangingPunct="0"/>
              <a:r>
                <a:rPr lang="en-US" sz="1400" b="1">
                  <a:solidFill>
                    <a:schemeClr val="accent1"/>
                  </a:solidFill>
                </a:rPr>
                <a:t>-2.98</a:t>
              </a:r>
            </a:p>
            <a:p>
              <a:pPr algn="ctr" eaLnBrk="0" hangingPunct="0"/>
              <a:r>
                <a:rPr lang="en-US" sz="1400" b="1">
                  <a:solidFill>
                    <a:schemeClr val="accent1"/>
                  </a:solidFill>
                </a:rPr>
                <a:t>Insulation</a:t>
              </a:r>
            </a:p>
          </p:txBody>
        </p:sp>
        <p:sp>
          <p:nvSpPr>
            <p:cNvPr id="29707" name="Line 57"/>
            <p:cNvSpPr>
              <a:spLocks noChangeShapeType="1"/>
            </p:cNvSpPr>
            <p:nvPr/>
          </p:nvSpPr>
          <p:spPr bwMode="auto">
            <a:xfrm flipH="1" flipV="1">
              <a:off x="1674" y="2784"/>
              <a:ext cx="294" cy="1038"/>
            </a:xfrm>
            <a:prstGeom prst="line">
              <a:avLst/>
            </a:prstGeom>
            <a:noFill/>
            <a:ln w="9525">
              <a:solidFill>
                <a:schemeClr val="accent1"/>
              </a:solidFill>
              <a:round/>
              <a:headEnd/>
              <a:tailEnd type="triangle" w="med" len="med"/>
            </a:ln>
          </p:spPr>
          <p:txBody>
            <a:bodyPr/>
            <a:lstStyle/>
            <a:p>
              <a:endParaRPr lang="en-US"/>
            </a:p>
          </p:txBody>
        </p:sp>
      </p:grpSp>
      <p:sp>
        <p:nvSpPr>
          <p:cNvPr id="29701" name="AutoShape 59"/>
          <p:cNvSpPr>
            <a:spLocks noGrp="1" noChangeArrowheads="1"/>
          </p:cNvSpPr>
          <p:nvPr>
            <p:ph type="title"/>
          </p:nvPr>
        </p:nvSpPr>
        <p:spPr/>
        <p:txBody>
          <a:bodyPr/>
          <a:lstStyle/>
          <a:p>
            <a:pPr eaLnBrk="1" hangingPunct="1"/>
            <a:r>
              <a:rPr lang="en-US" sz="2800" smtClean="0"/>
              <a:t>Conclusion on Significance of New Slopes</a:t>
            </a:r>
          </a:p>
        </p:txBody>
      </p:sp>
      <p:sp>
        <p:nvSpPr>
          <p:cNvPr id="19" name="Rectangle 18"/>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LO5</a:t>
            </a:r>
            <a:endParaRPr lang="en-US" sz="2000" dirty="0">
              <a:solidFill>
                <a:schemeClr val="tx1"/>
              </a:solidFill>
            </a:endParaRPr>
          </a:p>
        </p:txBody>
      </p:sp>
      <p:sp>
        <p:nvSpPr>
          <p:cNvPr id="29705"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E6C482A0-7C23-44FD-9396-2AE1CDB17E17}" type="slidenum">
              <a:rPr lang="en-US" sz="1400">
                <a:solidFill>
                  <a:srgbClr val="1907A1"/>
                </a:solidFill>
              </a:rPr>
              <a:pPr/>
              <a:t>21</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AutoShape 2"/>
          <p:cNvSpPr>
            <a:spLocks noGrp="1" noChangeArrowheads="1"/>
          </p:cNvSpPr>
          <p:nvPr>
            <p:ph type="title"/>
          </p:nvPr>
        </p:nvSpPr>
        <p:spPr>
          <a:xfrm>
            <a:off x="342900" y="1200150"/>
            <a:ext cx="7924800" cy="914400"/>
          </a:xfrm>
        </p:spPr>
        <p:txBody>
          <a:bodyPr/>
          <a:lstStyle/>
          <a:p>
            <a:pPr eaLnBrk="1" hangingPunct="1"/>
            <a:r>
              <a:rPr lang="en-US" sz="2400" smtClean="0"/>
              <a:t>Evaluating the Assumptions of Multiple Regression</a:t>
            </a:r>
          </a:p>
        </p:txBody>
      </p:sp>
      <p:sp>
        <p:nvSpPr>
          <p:cNvPr id="508931" name="Rectangle 3"/>
          <p:cNvSpPr>
            <a:spLocks noGrp="1" noChangeArrowheads="1"/>
          </p:cNvSpPr>
          <p:nvPr>
            <p:ph type="body" sz="half" idx="1"/>
          </p:nvPr>
        </p:nvSpPr>
        <p:spPr>
          <a:xfrm>
            <a:off x="650875" y="2270125"/>
            <a:ext cx="8280400" cy="2293938"/>
          </a:xfrm>
        </p:spPr>
        <p:txBody>
          <a:bodyPr/>
          <a:lstStyle/>
          <a:p>
            <a:pPr eaLnBrk="1" hangingPunct="1">
              <a:lnSpc>
                <a:spcPct val="90000"/>
              </a:lnSpc>
              <a:buFont typeface="Wingdings" pitchFamily="2" charset="2"/>
              <a:buNone/>
            </a:pPr>
            <a:r>
              <a:rPr lang="en-US" sz="1600" smtClean="0"/>
              <a:t>1.</a:t>
            </a:r>
            <a:r>
              <a:rPr lang="en-US" sz="1600" b="1" smtClean="0"/>
              <a:t>	There is a linear relationship. </a:t>
            </a:r>
            <a:r>
              <a:rPr lang="en-US" sz="1600" smtClean="0"/>
              <a:t>That is, there is a straight-line relationship between the dependent variable and the set of independent variables.</a:t>
            </a:r>
          </a:p>
          <a:p>
            <a:pPr eaLnBrk="1" hangingPunct="1">
              <a:lnSpc>
                <a:spcPct val="90000"/>
              </a:lnSpc>
              <a:buFont typeface="Wingdings" pitchFamily="2" charset="2"/>
              <a:buNone/>
            </a:pPr>
            <a:r>
              <a:rPr lang="en-US" sz="1600" smtClean="0"/>
              <a:t>2. 	</a:t>
            </a:r>
            <a:r>
              <a:rPr lang="en-US" sz="1600" b="1" smtClean="0"/>
              <a:t>The variation in the residuals is the same for both large and small values of the estimated Y </a:t>
            </a:r>
            <a:r>
              <a:rPr lang="en-US" sz="1600" smtClean="0"/>
              <a:t>To put it another way, the residual is unrelated whether the estimated Y is large or small.</a:t>
            </a:r>
          </a:p>
          <a:p>
            <a:pPr eaLnBrk="1" hangingPunct="1">
              <a:lnSpc>
                <a:spcPct val="90000"/>
              </a:lnSpc>
              <a:buFont typeface="Wingdings" pitchFamily="2" charset="2"/>
              <a:buNone/>
            </a:pPr>
            <a:r>
              <a:rPr lang="en-US" sz="1600" smtClean="0"/>
              <a:t>3. 	</a:t>
            </a:r>
            <a:r>
              <a:rPr lang="en-US" sz="1600" b="1" smtClean="0"/>
              <a:t>The residuals follow the normal probability distribution. </a:t>
            </a:r>
          </a:p>
          <a:p>
            <a:pPr eaLnBrk="1" hangingPunct="1">
              <a:lnSpc>
                <a:spcPct val="90000"/>
              </a:lnSpc>
              <a:buFont typeface="Wingdings" pitchFamily="2" charset="2"/>
              <a:buNone/>
            </a:pPr>
            <a:r>
              <a:rPr lang="en-US" sz="1600" smtClean="0"/>
              <a:t>4. 	</a:t>
            </a:r>
            <a:r>
              <a:rPr lang="en-US" sz="1600" b="1" smtClean="0"/>
              <a:t>The independent variables should not be correlated. </a:t>
            </a:r>
            <a:r>
              <a:rPr lang="en-US" sz="1600" smtClean="0"/>
              <a:t>That is, we would like to select a set of independent variables that are not themselves correlated.</a:t>
            </a:r>
          </a:p>
          <a:p>
            <a:pPr eaLnBrk="1" hangingPunct="1">
              <a:lnSpc>
                <a:spcPct val="90000"/>
              </a:lnSpc>
              <a:buFont typeface="Wingdings" pitchFamily="2" charset="2"/>
              <a:buNone/>
            </a:pPr>
            <a:r>
              <a:rPr lang="en-US" sz="1600" smtClean="0"/>
              <a:t>5. 	</a:t>
            </a:r>
            <a:r>
              <a:rPr lang="en-US" sz="1600" b="1" smtClean="0"/>
              <a:t>The residuals are independent. </a:t>
            </a:r>
            <a:r>
              <a:rPr lang="en-US" sz="1600" smtClean="0"/>
              <a:t>This means that successive observations of the dependent variable are not correlated. This assumption is often violated when time is involved with the sampled observations.</a:t>
            </a:r>
          </a:p>
          <a:p>
            <a:pPr eaLnBrk="1" hangingPunct="1">
              <a:lnSpc>
                <a:spcPct val="90000"/>
              </a:lnSpc>
            </a:pPr>
            <a:endParaRPr lang="en-US" sz="1800" smtClean="0"/>
          </a:p>
        </p:txBody>
      </p:sp>
      <p:grpSp>
        <p:nvGrpSpPr>
          <p:cNvPr id="30724" name="Group 5"/>
          <p:cNvGrpSpPr>
            <a:grpSpLocks/>
          </p:cNvGrpSpPr>
          <p:nvPr/>
        </p:nvGrpSpPr>
        <p:grpSpPr bwMode="auto">
          <a:xfrm>
            <a:off x="577850" y="5253038"/>
            <a:ext cx="8251825" cy="438150"/>
            <a:chOff x="658368" y="4052622"/>
            <a:chExt cx="8251546" cy="438912"/>
          </a:xfrm>
        </p:grpSpPr>
        <p:sp>
          <p:nvSpPr>
            <p:cNvPr id="4" name="Rounded Rectangle 3"/>
            <p:cNvSpPr/>
            <p:nvPr/>
          </p:nvSpPr>
          <p:spPr bwMode="auto">
            <a:xfrm>
              <a:off x="658368" y="4052622"/>
              <a:ext cx="8229322" cy="438912"/>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eaLnBrk="0" hangingPunct="0">
                <a:defRPr/>
              </a:pPr>
              <a:endParaRPr lang="en-US">
                <a:solidFill>
                  <a:schemeClr val="tx1"/>
                </a:solidFill>
              </a:endParaRPr>
            </a:p>
          </p:txBody>
        </p:sp>
        <p:sp>
          <p:nvSpPr>
            <p:cNvPr id="5" name="Rectangle 3"/>
            <p:cNvSpPr txBox="1">
              <a:spLocks noChangeArrowheads="1"/>
            </p:cNvSpPr>
            <p:nvPr/>
          </p:nvSpPr>
          <p:spPr bwMode="auto">
            <a:xfrm>
              <a:off x="752028" y="4108281"/>
              <a:ext cx="8157886" cy="273525"/>
            </a:xfrm>
            <a:prstGeom prst="rect">
              <a:avLst/>
            </a:prstGeom>
            <a:noFill/>
            <a:ln w="9525">
              <a:noFill/>
              <a:miter lim="800000"/>
              <a:headEnd/>
              <a:tailEnd/>
            </a:ln>
            <a:effectLst/>
          </p:spPr>
          <p:txBody>
            <a:bodyPr lIns="92075" tIns="46038" rIns="92075" bIns="46038"/>
            <a:lstStyle/>
            <a:p>
              <a:pPr marL="342900" indent="-342900">
                <a:spcBef>
                  <a:spcPct val="20000"/>
                </a:spcBef>
                <a:buClr>
                  <a:schemeClr val="tx1"/>
                </a:buClr>
                <a:buSzPct val="75000"/>
                <a:buFont typeface="Wingdings" pitchFamily="2" charset="2"/>
                <a:buNone/>
                <a:defRPr/>
              </a:pPr>
              <a:r>
                <a:rPr lang="en-US" sz="1600" kern="0" dirty="0">
                  <a:latin typeface="+mn-lt"/>
                  <a:cs typeface="+mn-cs"/>
                </a:rPr>
                <a:t>A </a:t>
              </a:r>
              <a:r>
                <a:rPr lang="en-US" sz="1600" kern="0" dirty="0">
                  <a:solidFill>
                    <a:schemeClr val="accent1"/>
                  </a:solidFill>
                  <a:latin typeface="+mn-lt"/>
                  <a:cs typeface="+mn-cs"/>
                </a:rPr>
                <a:t>residual</a:t>
              </a:r>
              <a:r>
                <a:rPr lang="en-US" sz="1600" kern="0" dirty="0">
                  <a:latin typeface="+mn-lt"/>
                  <a:cs typeface="+mn-cs"/>
                </a:rPr>
                <a:t> is the difference between the actual value of </a:t>
              </a:r>
              <a:r>
                <a:rPr lang="en-US" sz="1600" i="1" kern="0" dirty="0">
                  <a:latin typeface="+mn-lt"/>
                  <a:cs typeface="+mn-cs"/>
                </a:rPr>
                <a:t>Y</a:t>
              </a:r>
              <a:r>
                <a:rPr lang="en-US" sz="1600" kern="0" dirty="0">
                  <a:latin typeface="+mn-lt"/>
                  <a:cs typeface="+mn-cs"/>
                </a:rPr>
                <a:t> and the predicted value of Y. </a:t>
              </a:r>
              <a:endParaRPr lang="en-US" sz="2000" kern="0" dirty="0">
                <a:latin typeface="+mn-lt"/>
                <a:cs typeface="+mn-cs"/>
              </a:endParaRPr>
            </a:p>
            <a:p>
              <a:pPr marL="342900" indent="-342900">
                <a:spcBef>
                  <a:spcPct val="20000"/>
                </a:spcBef>
                <a:buClr>
                  <a:schemeClr val="tx1"/>
                </a:buClr>
                <a:buSzPct val="75000"/>
                <a:defRPr/>
              </a:pPr>
              <a:endParaRPr lang="en-US" sz="2000" kern="0" dirty="0">
                <a:latin typeface="+mn-lt"/>
                <a:cs typeface="+mn-cs"/>
              </a:endParaRPr>
            </a:p>
          </p:txBody>
        </p:sp>
      </p:grpSp>
      <p:sp>
        <p:nvSpPr>
          <p:cNvPr id="8" name="Rectangle 7"/>
          <p:cNvSpPr/>
          <p:nvPr/>
        </p:nvSpPr>
        <p:spPr>
          <a:xfrm>
            <a:off x="3352800" y="246743"/>
            <a:ext cx="5617032"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LO6 </a:t>
            </a:r>
            <a:r>
              <a:rPr lang="en-US" sz="2000" dirty="0">
                <a:solidFill>
                  <a:schemeClr val="tx1"/>
                </a:solidFill>
              </a:rPr>
              <a:t>Use residual analysis to evaluate the assumptions of multiple regression analysis.</a:t>
            </a:r>
          </a:p>
        </p:txBody>
      </p:sp>
      <p:sp>
        <p:nvSpPr>
          <p:cNvPr id="30728"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D76819E7-DCE9-4B15-AE58-2097B1112719}" type="slidenum">
              <a:rPr lang="en-US" sz="1400">
                <a:solidFill>
                  <a:srgbClr val="1907A1"/>
                </a:solidFill>
              </a:rPr>
              <a:pPr/>
              <a:t>22</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8931">
                                            <p:txEl>
                                              <p:pRg st="0" end="0"/>
                                            </p:txEl>
                                          </p:spTgt>
                                        </p:tgtEl>
                                        <p:attrNameLst>
                                          <p:attrName>style.visibility</p:attrName>
                                        </p:attrNameLst>
                                      </p:cBhvr>
                                      <p:to>
                                        <p:strVal val="visible"/>
                                      </p:to>
                                    </p:set>
                                    <p:animEffect transition="in" filter="wipe(left)">
                                      <p:cBhvr>
                                        <p:cTn id="7" dur="500"/>
                                        <p:tgtEl>
                                          <p:spTgt spid="5089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8931">
                                            <p:txEl>
                                              <p:pRg st="1" end="1"/>
                                            </p:txEl>
                                          </p:spTgt>
                                        </p:tgtEl>
                                        <p:attrNameLst>
                                          <p:attrName>style.visibility</p:attrName>
                                        </p:attrNameLst>
                                      </p:cBhvr>
                                      <p:to>
                                        <p:strVal val="visible"/>
                                      </p:to>
                                    </p:set>
                                    <p:animEffect transition="in" filter="wipe(left)">
                                      <p:cBhvr>
                                        <p:cTn id="12" dur="500"/>
                                        <p:tgtEl>
                                          <p:spTgt spid="5089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8931">
                                            <p:txEl>
                                              <p:pRg st="2" end="2"/>
                                            </p:txEl>
                                          </p:spTgt>
                                        </p:tgtEl>
                                        <p:attrNameLst>
                                          <p:attrName>style.visibility</p:attrName>
                                        </p:attrNameLst>
                                      </p:cBhvr>
                                      <p:to>
                                        <p:strVal val="visible"/>
                                      </p:to>
                                    </p:set>
                                    <p:animEffect transition="in" filter="wipe(left)">
                                      <p:cBhvr>
                                        <p:cTn id="17" dur="500"/>
                                        <p:tgtEl>
                                          <p:spTgt spid="5089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08931">
                                            <p:txEl>
                                              <p:pRg st="3" end="3"/>
                                            </p:txEl>
                                          </p:spTgt>
                                        </p:tgtEl>
                                        <p:attrNameLst>
                                          <p:attrName>style.visibility</p:attrName>
                                        </p:attrNameLst>
                                      </p:cBhvr>
                                      <p:to>
                                        <p:strVal val="visible"/>
                                      </p:to>
                                    </p:set>
                                    <p:animEffect transition="in" filter="wipe(left)">
                                      <p:cBhvr>
                                        <p:cTn id="22" dur="500"/>
                                        <p:tgtEl>
                                          <p:spTgt spid="50893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08931">
                                            <p:txEl>
                                              <p:pRg st="4" end="4"/>
                                            </p:txEl>
                                          </p:spTgt>
                                        </p:tgtEl>
                                        <p:attrNameLst>
                                          <p:attrName>style.visibility</p:attrName>
                                        </p:attrNameLst>
                                      </p:cBhvr>
                                      <p:to>
                                        <p:strVal val="visible"/>
                                      </p:to>
                                    </p:set>
                                    <p:animEffect transition="in" filter="wipe(left)">
                                      <p:cBhvr>
                                        <p:cTn id="27" dur="500"/>
                                        <p:tgtEl>
                                          <p:spTgt spid="5089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AutoShape 9"/>
          <p:cNvSpPr>
            <a:spLocks noGrp="1" noChangeArrowheads="1"/>
          </p:cNvSpPr>
          <p:nvPr>
            <p:ph type="title"/>
          </p:nvPr>
        </p:nvSpPr>
        <p:spPr/>
        <p:txBody>
          <a:bodyPr/>
          <a:lstStyle/>
          <a:p>
            <a:pPr eaLnBrk="1" hangingPunct="1"/>
            <a:r>
              <a:rPr lang="en-US" smtClean="0"/>
              <a:t>Scatter and Residual Plots</a:t>
            </a:r>
          </a:p>
        </p:txBody>
      </p:sp>
      <p:grpSp>
        <p:nvGrpSpPr>
          <p:cNvPr id="31747" name="Group 11"/>
          <p:cNvGrpSpPr>
            <a:grpSpLocks/>
          </p:cNvGrpSpPr>
          <p:nvPr/>
        </p:nvGrpSpPr>
        <p:grpSpPr bwMode="auto">
          <a:xfrm>
            <a:off x="1081088" y="2640013"/>
            <a:ext cx="6621462" cy="1779587"/>
            <a:chOff x="528" y="1558"/>
            <a:chExt cx="6600" cy="2062"/>
          </a:xfrm>
        </p:grpSpPr>
        <p:pic>
          <p:nvPicPr>
            <p:cNvPr id="31757" name="Picture 5"/>
            <p:cNvPicPr>
              <a:picLocks noChangeAspect="1" noChangeArrowheads="1"/>
            </p:cNvPicPr>
            <p:nvPr/>
          </p:nvPicPr>
          <p:blipFill>
            <a:blip r:embed="rId3"/>
            <a:srcRect/>
            <a:stretch>
              <a:fillRect/>
            </a:stretch>
          </p:blipFill>
          <p:spPr bwMode="auto">
            <a:xfrm>
              <a:off x="528" y="1558"/>
              <a:ext cx="6600" cy="2062"/>
            </a:xfrm>
            <a:prstGeom prst="rect">
              <a:avLst/>
            </a:prstGeom>
            <a:noFill/>
            <a:ln w="9525">
              <a:noFill/>
              <a:miter lim="800000"/>
              <a:headEnd/>
              <a:tailEnd/>
            </a:ln>
          </p:spPr>
        </p:pic>
        <p:pic>
          <p:nvPicPr>
            <p:cNvPr id="31758" name="Picture 8"/>
            <p:cNvPicPr>
              <a:picLocks noChangeAspect="1" noChangeArrowheads="1"/>
            </p:cNvPicPr>
            <p:nvPr/>
          </p:nvPicPr>
          <p:blipFill>
            <a:blip r:embed="rId4"/>
            <a:srcRect b="615"/>
            <a:stretch>
              <a:fillRect/>
            </a:stretch>
          </p:blipFill>
          <p:spPr bwMode="auto">
            <a:xfrm>
              <a:off x="1731" y="1680"/>
              <a:ext cx="211" cy="1938"/>
            </a:xfrm>
            <a:prstGeom prst="rect">
              <a:avLst/>
            </a:prstGeom>
            <a:noFill/>
            <a:ln w="9525">
              <a:noFill/>
              <a:miter lim="800000"/>
              <a:headEnd/>
              <a:tailEnd/>
            </a:ln>
          </p:spPr>
        </p:pic>
      </p:grpSp>
      <p:pic>
        <p:nvPicPr>
          <p:cNvPr id="31748" name="Picture 9"/>
          <p:cNvPicPr>
            <a:picLocks noChangeAspect="1" noChangeArrowheads="1"/>
          </p:cNvPicPr>
          <p:nvPr/>
        </p:nvPicPr>
        <p:blipFill>
          <a:blip r:embed="rId5"/>
          <a:srcRect/>
          <a:stretch>
            <a:fillRect/>
          </a:stretch>
        </p:blipFill>
        <p:spPr bwMode="auto">
          <a:xfrm>
            <a:off x="1036638" y="4522788"/>
            <a:ext cx="3260725" cy="2078037"/>
          </a:xfrm>
          <a:prstGeom prst="rect">
            <a:avLst/>
          </a:prstGeom>
          <a:noFill/>
          <a:ln w="9525">
            <a:noFill/>
            <a:miter lim="800000"/>
            <a:headEnd/>
            <a:tailEnd/>
          </a:ln>
        </p:spPr>
      </p:pic>
      <p:pic>
        <p:nvPicPr>
          <p:cNvPr id="31749" name="Picture 10"/>
          <p:cNvPicPr>
            <a:picLocks noChangeAspect="1" noChangeArrowheads="1"/>
          </p:cNvPicPr>
          <p:nvPr/>
        </p:nvPicPr>
        <p:blipFill>
          <a:blip r:embed="rId6"/>
          <a:srcRect/>
          <a:stretch>
            <a:fillRect/>
          </a:stretch>
        </p:blipFill>
        <p:spPr bwMode="auto">
          <a:xfrm>
            <a:off x="4468813" y="4516438"/>
            <a:ext cx="3230562" cy="2060575"/>
          </a:xfrm>
          <a:prstGeom prst="rect">
            <a:avLst/>
          </a:prstGeom>
          <a:noFill/>
          <a:ln w="9525">
            <a:noFill/>
            <a:miter lim="800000"/>
            <a:headEnd/>
            <a:tailEnd/>
          </a:ln>
        </p:spPr>
      </p:pic>
      <p:grpSp>
        <p:nvGrpSpPr>
          <p:cNvPr id="31750" name="Group 10"/>
          <p:cNvGrpSpPr>
            <a:grpSpLocks/>
          </p:cNvGrpSpPr>
          <p:nvPr/>
        </p:nvGrpSpPr>
        <p:grpSpPr bwMode="auto">
          <a:xfrm>
            <a:off x="790575" y="1817688"/>
            <a:ext cx="7548563" cy="588962"/>
            <a:chOff x="790042" y="1818359"/>
            <a:chExt cx="7549286" cy="588342"/>
          </a:xfrm>
        </p:grpSpPr>
        <p:sp>
          <p:nvSpPr>
            <p:cNvPr id="10" name="Rounded Rectangle 9"/>
            <p:cNvSpPr/>
            <p:nvPr/>
          </p:nvSpPr>
          <p:spPr bwMode="auto">
            <a:xfrm>
              <a:off x="790042" y="1858004"/>
              <a:ext cx="7490542" cy="548697"/>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eaLnBrk="0" hangingPunct="0">
                <a:defRPr/>
              </a:pPr>
              <a:endParaRPr lang="en-US">
                <a:solidFill>
                  <a:schemeClr val="tx1"/>
                </a:solidFill>
              </a:endParaRPr>
            </a:p>
          </p:txBody>
        </p:sp>
        <p:sp>
          <p:nvSpPr>
            <p:cNvPr id="31756" name="Rectangle 8"/>
            <p:cNvSpPr>
              <a:spLocks noChangeArrowheads="1"/>
            </p:cNvSpPr>
            <p:nvPr/>
          </p:nvSpPr>
          <p:spPr bwMode="auto">
            <a:xfrm>
              <a:off x="1098046" y="1818359"/>
              <a:ext cx="7241282" cy="580413"/>
            </a:xfrm>
            <a:prstGeom prst="rect">
              <a:avLst/>
            </a:prstGeom>
            <a:noFill/>
            <a:ln w="9525">
              <a:noFill/>
              <a:miter lim="800000"/>
              <a:headEnd/>
              <a:tailEnd/>
            </a:ln>
          </p:spPr>
          <p:txBody>
            <a:bodyPr>
              <a:spAutoFit/>
            </a:bodyPr>
            <a:lstStyle/>
            <a:p>
              <a:pPr marL="342900" indent="-342900">
                <a:spcBef>
                  <a:spcPct val="20000"/>
                </a:spcBef>
                <a:buClr>
                  <a:schemeClr val="tx1"/>
                </a:buClr>
                <a:buSzPct val="75000"/>
              </a:pPr>
              <a:r>
                <a:rPr lang="en-US" sz="1600"/>
                <a:t>	A plot of the residuals and their corresponding </a:t>
              </a:r>
              <a:r>
                <a:rPr lang="en-US" sz="1600" i="1"/>
                <a:t>Y</a:t>
              </a:r>
              <a:r>
                <a:rPr lang="en-US" sz="1600"/>
                <a:t>’ values is used for showing that there are no trends or patterns in the residuals.</a:t>
              </a:r>
            </a:p>
          </p:txBody>
        </p:sp>
      </p:grpSp>
      <p:sp>
        <p:nvSpPr>
          <p:cNvPr id="12" name="Rectangle 11"/>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LO6</a:t>
            </a:r>
            <a:endParaRPr lang="en-US" sz="2000" dirty="0">
              <a:solidFill>
                <a:schemeClr val="tx1"/>
              </a:solidFill>
            </a:endParaRPr>
          </a:p>
        </p:txBody>
      </p:sp>
      <p:sp>
        <p:nvSpPr>
          <p:cNvPr id="31754"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0177EE8D-1AA0-4D02-B89D-6490532C1251}" type="slidenum">
              <a:rPr lang="en-US" sz="1400">
                <a:solidFill>
                  <a:srgbClr val="1907A1"/>
                </a:solidFill>
              </a:rPr>
              <a:pPr/>
              <a:t>23</a:t>
            </a:fld>
            <a:endParaRPr lang="en-US" sz="1400">
              <a:solidFill>
                <a:srgbClr val="1907A1"/>
              </a:solidFill>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5"/>
          <p:cNvSpPr>
            <a:spLocks noGrp="1" noChangeArrowheads="1"/>
          </p:cNvSpPr>
          <p:nvPr>
            <p:ph type="title"/>
          </p:nvPr>
        </p:nvSpPr>
        <p:spPr/>
        <p:txBody>
          <a:bodyPr/>
          <a:lstStyle/>
          <a:p>
            <a:pPr eaLnBrk="1" hangingPunct="1"/>
            <a:r>
              <a:rPr lang="en-US" smtClean="0"/>
              <a:t>Distribution of Residuals</a:t>
            </a:r>
          </a:p>
        </p:txBody>
      </p:sp>
      <p:sp>
        <p:nvSpPr>
          <p:cNvPr id="32771" name="Rectangle 7"/>
          <p:cNvSpPr>
            <a:spLocks noChangeArrowheads="1"/>
          </p:cNvSpPr>
          <p:nvPr/>
        </p:nvSpPr>
        <p:spPr bwMode="auto">
          <a:xfrm>
            <a:off x="904875" y="5241925"/>
            <a:ext cx="7702550" cy="915988"/>
          </a:xfrm>
          <a:prstGeom prst="rect">
            <a:avLst/>
          </a:prstGeom>
          <a:noFill/>
          <a:ln w="9525">
            <a:noFill/>
            <a:miter lim="800000"/>
            <a:headEnd/>
            <a:tailEnd/>
          </a:ln>
        </p:spPr>
        <p:txBody>
          <a:bodyPr>
            <a:spAutoFit/>
          </a:bodyPr>
          <a:lstStyle/>
          <a:p>
            <a:pPr eaLnBrk="0" hangingPunct="0"/>
            <a:r>
              <a:rPr lang="en-US" sz="1800"/>
              <a:t>Both MINITAB and Excel offer another graph that helps to evaluate the assumption of normally distributed residuals. It is a called a </a:t>
            </a:r>
            <a:r>
              <a:rPr lang="en-US" sz="1800" b="1"/>
              <a:t>normal probability plot </a:t>
            </a:r>
            <a:r>
              <a:rPr lang="en-US" sz="1800"/>
              <a:t>and is shown to the right of the histogram.</a:t>
            </a:r>
          </a:p>
        </p:txBody>
      </p:sp>
      <p:pic>
        <p:nvPicPr>
          <p:cNvPr id="32772" name="Picture 8"/>
          <p:cNvPicPr>
            <a:picLocks noChangeAspect="1" noChangeArrowheads="1"/>
          </p:cNvPicPr>
          <p:nvPr/>
        </p:nvPicPr>
        <p:blipFill>
          <a:blip r:embed="rId3"/>
          <a:srcRect/>
          <a:stretch>
            <a:fillRect/>
          </a:stretch>
        </p:blipFill>
        <p:spPr bwMode="auto">
          <a:xfrm>
            <a:off x="593725" y="2116138"/>
            <a:ext cx="8399463" cy="2674937"/>
          </a:xfrm>
          <a:prstGeom prst="rect">
            <a:avLst/>
          </a:prstGeom>
          <a:noFill/>
          <a:ln w="9525">
            <a:noFill/>
            <a:miter lim="800000"/>
            <a:headEnd/>
            <a:tailEnd/>
          </a:ln>
        </p:spPr>
      </p:pic>
      <p:sp>
        <p:nvSpPr>
          <p:cNvPr id="6" name="Rectangle 5"/>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LO6</a:t>
            </a:r>
            <a:endParaRPr lang="en-US" sz="2000" dirty="0">
              <a:solidFill>
                <a:schemeClr val="tx1"/>
              </a:solidFill>
            </a:endParaRPr>
          </a:p>
        </p:txBody>
      </p:sp>
      <p:sp>
        <p:nvSpPr>
          <p:cNvPr id="32776"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28EA1277-6476-4CCF-83DA-5F8FCAC0DD5A}" type="slidenum">
              <a:rPr lang="en-US" sz="1400">
                <a:solidFill>
                  <a:srgbClr val="1907A1"/>
                </a:solidFill>
              </a:rPr>
              <a:pPr/>
              <a:t>24</a:t>
            </a:fld>
            <a:endParaRPr lang="en-US" sz="1400">
              <a:solidFill>
                <a:srgbClr val="1907A1"/>
              </a:solidFill>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AutoShape 2"/>
          <p:cNvSpPr>
            <a:spLocks noGrp="1" noChangeArrowheads="1"/>
          </p:cNvSpPr>
          <p:nvPr>
            <p:ph type="title"/>
          </p:nvPr>
        </p:nvSpPr>
        <p:spPr/>
        <p:txBody>
          <a:bodyPr/>
          <a:lstStyle/>
          <a:p>
            <a:pPr eaLnBrk="1" hangingPunct="1"/>
            <a:r>
              <a:rPr lang="en-US" smtClean="0"/>
              <a:t>Multicollinearity</a:t>
            </a:r>
          </a:p>
        </p:txBody>
      </p:sp>
      <p:sp>
        <p:nvSpPr>
          <p:cNvPr id="519171" name="Rectangle 3"/>
          <p:cNvSpPr>
            <a:spLocks noGrp="1" noChangeArrowheads="1"/>
          </p:cNvSpPr>
          <p:nvPr>
            <p:ph idx="1"/>
          </p:nvPr>
        </p:nvSpPr>
        <p:spPr/>
        <p:txBody>
          <a:bodyPr/>
          <a:lstStyle/>
          <a:p>
            <a:pPr eaLnBrk="1" hangingPunct="1">
              <a:lnSpc>
                <a:spcPct val="90000"/>
              </a:lnSpc>
            </a:pPr>
            <a:r>
              <a:rPr lang="en-US" sz="1800" smtClean="0"/>
              <a:t>Multicollinearity exists when independent variables (X’s) are correlated. </a:t>
            </a:r>
          </a:p>
          <a:p>
            <a:pPr eaLnBrk="1" hangingPunct="1">
              <a:lnSpc>
                <a:spcPct val="90000"/>
              </a:lnSpc>
              <a:buFont typeface="Wingdings" pitchFamily="2" charset="2"/>
              <a:buNone/>
            </a:pPr>
            <a:endParaRPr lang="en-US" sz="1800" smtClean="0"/>
          </a:p>
          <a:p>
            <a:pPr eaLnBrk="1" hangingPunct="1">
              <a:lnSpc>
                <a:spcPct val="90000"/>
              </a:lnSpc>
            </a:pPr>
            <a:r>
              <a:rPr lang="en-US" sz="1800" smtClean="0"/>
              <a:t>Effects of Multicollinearity on the Model:</a:t>
            </a:r>
          </a:p>
          <a:p>
            <a:pPr eaLnBrk="1" hangingPunct="1">
              <a:buFont typeface="Wingdings" pitchFamily="2" charset="2"/>
              <a:buNone/>
            </a:pPr>
            <a:r>
              <a:rPr lang="en-US" sz="1800" smtClean="0"/>
              <a:t>	1. An independent variable known to be an important predictor ends up having a regression coefficient that is not significant.</a:t>
            </a:r>
          </a:p>
          <a:p>
            <a:pPr eaLnBrk="1" hangingPunct="1">
              <a:buFont typeface="Wingdings" pitchFamily="2" charset="2"/>
              <a:buNone/>
            </a:pPr>
            <a:r>
              <a:rPr lang="en-US" sz="1800" smtClean="0"/>
              <a:t>	2. A regression coefficient that should have a positive sign turns out to be negative, or vice versa.</a:t>
            </a:r>
          </a:p>
          <a:p>
            <a:pPr eaLnBrk="1" hangingPunct="1">
              <a:buFont typeface="Wingdings" pitchFamily="2" charset="2"/>
              <a:buNone/>
            </a:pPr>
            <a:r>
              <a:rPr lang="en-US" sz="1800" smtClean="0"/>
              <a:t>	3. When an independent variable is added or removed, there is a drastic change in the values of the remaining regression coefficients. </a:t>
            </a:r>
          </a:p>
          <a:p>
            <a:pPr eaLnBrk="1" hangingPunct="1">
              <a:buFont typeface="Wingdings" pitchFamily="2" charset="2"/>
              <a:buNone/>
            </a:pPr>
            <a:endParaRPr lang="en-US" sz="1800" smtClean="0"/>
          </a:p>
          <a:p>
            <a:pPr eaLnBrk="1" hangingPunct="1"/>
            <a:r>
              <a:rPr lang="en-US" sz="1800" smtClean="0"/>
              <a:t>However, correlated independent variables do not affect a multiple regression equation’s ability to predict the dependent variable (Y).</a:t>
            </a:r>
          </a:p>
        </p:txBody>
      </p:sp>
      <p:sp>
        <p:nvSpPr>
          <p:cNvPr id="5" name="Rectangle 4"/>
          <p:cNvSpPr/>
          <p:nvPr/>
        </p:nvSpPr>
        <p:spPr>
          <a:xfrm>
            <a:off x="4838700" y="246743"/>
            <a:ext cx="4131132"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LO7 </a:t>
            </a:r>
            <a:r>
              <a:rPr lang="en-US" sz="2000" dirty="0">
                <a:solidFill>
                  <a:schemeClr val="tx1"/>
                </a:solidFill>
              </a:rPr>
              <a:t>Evaluate the effects of correlated independent variables. </a:t>
            </a:r>
          </a:p>
        </p:txBody>
      </p:sp>
      <p:sp>
        <p:nvSpPr>
          <p:cNvPr id="33799"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23F0E7F8-D2E1-46BF-8A45-71B0B4C00F72}" type="slidenum">
              <a:rPr lang="en-US" sz="1400">
                <a:solidFill>
                  <a:srgbClr val="1907A1"/>
                </a:solidFill>
              </a:rPr>
              <a:pPr/>
              <a:t>25</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9171">
                                            <p:txEl>
                                              <p:pRg st="0" end="0"/>
                                            </p:txEl>
                                          </p:spTgt>
                                        </p:tgtEl>
                                        <p:attrNameLst>
                                          <p:attrName>style.visibility</p:attrName>
                                        </p:attrNameLst>
                                      </p:cBhvr>
                                      <p:to>
                                        <p:strVal val="visible"/>
                                      </p:to>
                                    </p:set>
                                    <p:animEffect transition="in" filter="wipe(left)">
                                      <p:cBhvr>
                                        <p:cTn id="7" dur="500"/>
                                        <p:tgtEl>
                                          <p:spTgt spid="5191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9171">
                                            <p:txEl>
                                              <p:pRg st="2" end="2"/>
                                            </p:txEl>
                                          </p:spTgt>
                                        </p:tgtEl>
                                        <p:attrNameLst>
                                          <p:attrName>style.visibility</p:attrName>
                                        </p:attrNameLst>
                                      </p:cBhvr>
                                      <p:to>
                                        <p:strVal val="visible"/>
                                      </p:to>
                                    </p:set>
                                    <p:animEffect transition="in" filter="wipe(left)">
                                      <p:cBhvr>
                                        <p:cTn id="12" dur="500"/>
                                        <p:tgtEl>
                                          <p:spTgt spid="51917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9171">
                                            <p:txEl>
                                              <p:pRg st="3" end="3"/>
                                            </p:txEl>
                                          </p:spTgt>
                                        </p:tgtEl>
                                        <p:attrNameLst>
                                          <p:attrName>style.visibility</p:attrName>
                                        </p:attrNameLst>
                                      </p:cBhvr>
                                      <p:to>
                                        <p:strVal val="visible"/>
                                      </p:to>
                                    </p:set>
                                    <p:animEffect transition="in" filter="wipe(left)">
                                      <p:cBhvr>
                                        <p:cTn id="17" dur="500"/>
                                        <p:tgtEl>
                                          <p:spTgt spid="51917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19171">
                                            <p:txEl>
                                              <p:pRg st="4" end="4"/>
                                            </p:txEl>
                                          </p:spTgt>
                                        </p:tgtEl>
                                        <p:attrNameLst>
                                          <p:attrName>style.visibility</p:attrName>
                                        </p:attrNameLst>
                                      </p:cBhvr>
                                      <p:to>
                                        <p:strVal val="visible"/>
                                      </p:to>
                                    </p:set>
                                    <p:animEffect transition="in" filter="wipe(left)">
                                      <p:cBhvr>
                                        <p:cTn id="22" dur="500"/>
                                        <p:tgtEl>
                                          <p:spTgt spid="51917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19171">
                                            <p:txEl>
                                              <p:pRg st="5" end="5"/>
                                            </p:txEl>
                                          </p:spTgt>
                                        </p:tgtEl>
                                        <p:attrNameLst>
                                          <p:attrName>style.visibility</p:attrName>
                                        </p:attrNameLst>
                                      </p:cBhvr>
                                      <p:to>
                                        <p:strVal val="visible"/>
                                      </p:to>
                                    </p:set>
                                    <p:animEffect transition="in" filter="wipe(left)">
                                      <p:cBhvr>
                                        <p:cTn id="27" dur="500"/>
                                        <p:tgtEl>
                                          <p:spTgt spid="51917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19171">
                                            <p:txEl>
                                              <p:pRg st="7" end="7"/>
                                            </p:txEl>
                                          </p:spTgt>
                                        </p:tgtEl>
                                        <p:attrNameLst>
                                          <p:attrName>style.visibility</p:attrName>
                                        </p:attrNameLst>
                                      </p:cBhvr>
                                      <p:to>
                                        <p:strVal val="visible"/>
                                      </p:to>
                                    </p:set>
                                    <p:animEffect transition="in" filter="wipe(left)">
                                      <p:cBhvr>
                                        <p:cTn id="32" dur="500"/>
                                        <p:tgtEl>
                                          <p:spTgt spid="51917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5"/>
          <p:cNvSpPr>
            <a:spLocks noGrp="1" noChangeArrowheads="1"/>
          </p:cNvSpPr>
          <p:nvPr>
            <p:ph type="title"/>
          </p:nvPr>
        </p:nvSpPr>
        <p:spPr/>
        <p:txBody>
          <a:bodyPr/>
          <a:lstStyle/>
          <a:p>
            <a:pPr eaLnBrk="1" hangingPunct="1"/>
            <a:r>
              <a:rPr lang="en-US" smtClean="0"/>
              <a:t>Variance Inflation Factor</a:t>
            </a:r>
          </a:p>
        </p:txBody>
      </p:sp>
      <p:sp>
        <p:nvSpPr>
          <p:cNvPr id="520195" name="Rectangle 3"/>
          <p:cNvSpPr>
            <a:spLocks noGrp="1" noChangeArrowheads="1"/>
          </p:cNvSpPr>
          <p:nvPr>
            <p:ph type="body" sz="half" idx="1"/>
          </p:nvPr>
        </p:nvSpPr>
        <p:spPr>
          <a:xfrm>
            <a:off x="838200" y="1905000"/>
            <a:ext cx="7075488" cy="1866900"/>
          </a:xfrm>
        </p:spPr>
        <p:txBody>
          <a:bodyPr/>
          <a:lstStyle/>
          <a:p>
            <a:pPr eaLnBrk="1" hangingPunct="1">
              <a:lnSpc>
                <a:spcPct val="90000"/>
              </a:lnSpc>
            </a:pPr>
            <a:r>
              <a:rPr lang="en-US" sz="1800" smtClean="0"/>
              <a:t>A general rule is if the correlation between two independent variables is between -0.70 and 0.70 there likely is not a problem using both of the independent variables. </a:t>
            </a:r>
          </a:p>
          <a:p>
            <a:pPr eaLnBrk="1" hangingPunct="1">
              <a:lnSpc>
                <a:spcPct val="90000"/>
              </a:lnSpc>
            </a:pPr>
            <a:r>
              <a:rPr lang="en-US" sz="1800" smtClean="0"/>
              <a:t>A more precise test is to use the </a:t>
            </a:r>
            <a:r>
              <a:rPr lang="en-US" sz="1800" b="1" smtClean="0"/>
              <a:t>variance inflation factor (VIF). </a:t>
            </a:r>
          </a:p>
          <a:p>
            <a:pPr eaLnBrk="1" hangingPunct="1">
              <a:lnSpc>
                <a:spcPct val="90000"/>
              </a:lnSpc>
            </a:pPr>
            <a:r>
              <a:rPr lang="en-US" sz="1800" smtClean="0"/>
              <a:t>A VIF &gt; 10 is unsatisfactory. Remove that independent variable from the analysis. </a:t>
            </a:r>
          </a:p>
          <a:p>
            <a:pPr eaLnBrk="1" hangingPunct="1">
              <a:lnSpc>
                <a:spcPct val="90000"/>
              </a:lnSpc>
            </a:pPr>
            <a:r>
              <a:rPr lang="en-US" sz="1800" smtClean="0"/>
              <a:t>The value of </a:t>
            </a:r>
            <a:r>
              <a:rPr lang="en-US" sz="1800" i="1" smtClean="0"/>
              <a:t>VIF </a:t>
            </a:r>
            <a:r>
              <a:rPr lang="en-US" sz="1800" smtClean="0"/>
              <a:t>is found as follows:</a:t>
            </a:r>
          </a:p>
          <a:p>
            <a:pPr eaLnBrk="1" hangingPunct="1">
              <a:lnSpc>
                <a:spcPct val="90000"/>
              </a:lnSpc>
            </a:pPr>
            <a:endParaRPr lang="en-US" sz="1800" smtClean="0"/>
          </a:p>
          <a:p>
            <a:pPr eaLnBrk="1" hangingPunct="1">
              <a:lnSpc>
                <a:spcPct val="90000"/>
              </a:lnSpc>
            </a:pPr>
            <a:endParaRPr lang="en-US" sz="1800" smtClean="0"/>
          </a:p>
        </p:txBody>
      </p:sp>
      <p:sp>
        <p:nvSpPr>
          <p:cNvPr id="520199" name="Rectangle 7"/>
          <p:cNvSpPr>
            <a:spLocks noChangeArrowheads="1"/>
          </p:cNvSpPr>
          <p:nvPr/>
        </p:nvSpPr>
        <p:spPr bwMode="auto">
          <a:xfrm>
            <a:off x="806450" y="4983163"/>
            <a:ext cx="7686675" cy="1477962"/>
          </a:xfrm>
          <a:prstGeom prst="rect">
            <a:avLst/>
          </a:prstGeom>
          <a:noFill/>
          <a:ln w="9525">
            <a:noFill/>
            <a:miter lim="800000"/>
            <a:headEnd/>
            <a:tailEnd/>
          </a:ln>
        </p:spPr>
        <p:txBody>
          <a:bodyPr>
            <a:spAutoFit/>
          </a:bodyPr>
          <a:lstStyle/>
          <a:p>
            <a:pPr eaLnBrk="0" hangingPunct="0">
              <a:buFontTx/>
              <a:buChar char="•"/>
            </a:pPr>
            <a:endParaRPr lang="en-US" sz="1800"/>
          </a:p>
          <a:p>
            <a:pPr eaLnBrk="0" hangingPunct="0"/>
            <a:r>
              <a:rPr lang="en-US" sz="1800"/>
              <a:t>The term R</a:t>
            </a:r>
            <a:r>
              <a:rPr lang="en-US" sz="1800" baseline="30000"/>
              <a:t>2</a:t>
            </a:r>
            <a:r>
              <a:rPr lang="en-US" sz="1800" baseline="-25000"/>
              <a:t>j</a:t>
            </a:r>
            <a:r>
              <a:rPr lang="en-US" sz="1800"/>
              <a:t> refers to the coefficient of determination, where the selected independent variable is used as a dependent variable and the remaining independent variables are used as independent variables. </a:t>
            </a:r>
          </a:p>
          <a:p>
            <a:pPr eaLnBrk="0" hangingPunct="0"/>
            <a:endParaRPr lang="en-US" sz="1800"/>
          </a:p>
        </p:txBody>
      </p:sp>
      <p:grpSp>
        <p:nvGrpSpPr>
          <p:cNvPr id="34821" name="Group 9"/>
          <p:cNvGrpSpPr>
            <a:grpSpLocks/>
          </p:cNvGrpSpPr>
          <p:nvPr/>
        </p:nvGrpSpPr>
        <p:grpSpPr bwMode="auto">
          <a:xfrm>
            <a:off x="2843213" y="3992563"/>
            <a:ext cx="3729037" cy="1131887"/>
            <a:chOff x="2869948" y="3829616"/>
            <a:chExt cx="3730028" cy="1131683"/>
          </a:xfrm>
        </p:grpSpPr>
        <p:sp>
          <p:nvSpPr>
            <p:cNvPr id="9" name="Rounded Rectangle 8"/>
            <p:cNvSpPr/>
            <p:nvPr/>
          </p:nvSpPr>
          <p:spPr bwMode="auto">
            <a:xfrm>
              <a:off x="2869948" y="3829616"/>
              <a:ext cx="3730028" cy="1131683"/>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eaLnBrk="0" hangingPunct="0">
                <a:defRPr/>
              </a:pPr>
              <a:endParaRPr lang="en-US">
                <a:solidFill>
                  <a:schemeClr val="tx1"/>
                </a:solidFill>
              </a:endParaRPr>
            </a:p>
          </p:txBody>
        </p:sp>
        <p:graphicFrame>
          <p:nvGraphicFramePr>
            <p:cNvPr id="34827" name="Object 8"/>
            <p:cNvGraphicFramePr>
              <a:graphicFrameLocks noChangeAspect="1"/>
            </p:cNvGraphicFramePr>
            <p:nvPr/>
          </p:nvGraphicFramePr>
          <p:xfrm>
            <a:off x="3658605" y="3885759"/>
            <a:ext cx="1891169" cy="1034233"/>
          </p:xfrm>
          <a:graphic>
            <a:graphicData uri="http://schemas.openxmlformats.org/presentationml/2006/ole">
              <p:oleObj spid="_x0000_s34827" name="Equation" r:id="rId4" imgW="812447" imgH="444307" progId="Equation.3">
                <p:embed/>
              </p:oleObj>
            </a:graphicData>
          </a:graphic>
        </p:graphicFrame>
      </p:grpSp>
      <p:sp>
        <p:nvSpPr>
          <p:cNvPr id="10" name="Rectangle 9"/>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LO7</a:t>
            </a:r>
            <a:endParaRPr lang="en-US" sz="2000" dirty="0">
              <a:solidFill>
                <a:schemeClr val="tx1"/>
              </a:solidFill>
            </a:endParaRPr>
          </a:p>
        </p:txBody>
      </p:sp>
      <p:sp>
        <p:nvSpPr>
          <p:cNvPr id="34825"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D4940DF3-3D12-4ECB-838C-69EC4545FFD0}" type="slidenum">
              <a:rPr lang="en-US" sz="1400">
                <a:solidFill>
                  <a:srgbClr val="1907A1"/>
                </a:solidFill>
              </a:rPr>
              <a:pPr/>
              <a:t>26</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0195">
                                            <p:txEl>
                                              <p:pRg st="0" end="0"/>
                                            </p:txEl>
                                          </p:spTgt>
                                        </p:tgtEl>
                                        <p:attrNameLst>
                                          <p:attrName>style.visibility</p:attrName>
                                        </p:attrNameLst>
                                      </p:cBhvr>
                                      <p:to>
                                        <p:strVal val="visible"/>
                                      </p:to>
                                    </p:set>
                                    <p:animEffect transition="in" filter="wipe(left)">
                                      <p:cBhvr>
                                        <p:cTn id="7" dur="500"/>
                                        <p:tgtEl>
                                          <p:spTgt spid="520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0195">
                                            <p:txEl>
                                              <p:pRg st="1" end="1"/>
                                            </p:txEl>
                                          </p:spTgt>
                                        </p:tgtEl>
                                        <p:attrNameLst>
                                          <p:attrName>style.visibility</p:attrName>
                                        </p:attrNameLst>
                                      </p:cBhvr>
                                      <p:to>
                                        <p:strVal val="visible"/>
                                      </p:to>
                                    </p:set>
                                    <p:animEffect transition="in" filter="wipe(left)">
                                      <p:cBhvr>
                                        <p:cTn id="12" dur="500"/>
                                        <p:tgtEl>
                                          <p:spTgt spid="5201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0195">
                                            <p:txEl>
                                              <p:pRg st="2" end="2"/>
                                            </p:txEl>
                                          </p:spTgt>
                                        </p:tgtEl>
                                        <p:attrNameLst>
                                          <p:attrName>style.visibility</p:attrName>
                                        </p:attrNameLst>
                                      </p:cBhvr>
                                      <p:to>
                                        <p:strVal val="visible"/>
                                      </p:to>
                                    </p:set>
                                    <p:animEffect transition="in" filter="wipe(left)">
                                      <p:cBhvr>
                                        <p:cTn id="17" dur="500"/>
                                        <p:tgtEl>
                                          <p:spTgt spid="5201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0195">
                                            <p:txEl>
                                              <p:pRg st="3" end="3"/>
                                            </p:txEl>
                                          </p:spTgt>
                                        </p:tgtEl>
                                        <p:attrNameLst>
                                          <p:attrName>style.visibility</p:attrName>
                                        </p:attrNameLst>
                                      </p:cBhvr>
                                      <p:to>
                                        <p:strVal val="visible"/>
                                      </p:to>
                                    </p:set>
                                    <p:animEffect transition="in" filter="wipe(left)">
                                      <p:cBhvr>
                                        <p:cTn id="22" dur="500"/>
                                        <p:tgtEl>
                                          <p:spTgt spid="52019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20199"/>
                                        </p:tgtEl>
                                        <p:attrNameLst>
                                          <p:attrName>style.visibility</p:attrName>
                                        </p:attrNameLst>
                                      </p:cBhvr>
                                      <p:to>
                                        <p:strVal val="visible"/>
                                      </p:to>
                                    </p:set>
                                    <p:animEffect transition="in" filter="wipe(left)">
                                      <p:cBhvr>
                                        <p:cTn id="27" dur="500"/>
                                        <p:tgtEl>
                                          <p:spTgt spid="520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195" grpId="0" build="p"/>
      <p:bldP spid="52019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Group 6"/>
          <p:cNvGrpSpPr>
            <a:grpSpLocks/>
          </p:cNvGrpSpPr>
          <p:nvPr/>
        </p:nvGrpSpPr>
        <p:grpSpPr bwMode="auto">
          <a:xfrm>
            <a:off x="3697288" y="4819650"/>
            <a:ext cx="4914900" cy="1744663"/>
            <a:chOff x="3696988" y="4819378"/>
            <a:chExt cx="4914705" cy="1744172"/>
          </a:xfrm>
        </p:grpSpPr>
        <p:pic>
          <p:nvPicPr>
            <p:cNvPr id="35850" name="Picture 4"/>
            <p:cNvPicPr>
              <a:picLocks noChangeAspect="1" noChangeArrowheads="1"/>
            </p:cNvPicPr>
            <p:nvPr/>
          </p:nvPicPr>
          <p:blipFill>
            <a:blip r:embed="rId3"/>
            <a:srcRect/>
            <a:stretch>
              <a:fillRect/>
            </a:stretch>
          </p:blipFill>
          <p:spPr bwMode="auto">
            <a:xfrm>
              <a:off x="3767329" y="5079051"/>
              <a:ext cx="4844364" cy="1484499"/>
            </a:xfrm>
            <a:prstGeom prst="rect">
              <a:avLst/>
            </a:prstGeom>
            <a:noFill/>
            <a:ln w="9525">
              <a:noFill/>
              <a:miter lim="800000"/>
              <a:headEnd/>
              <a:tailEnd/>
            </a:ln>
          </p:spPr>
        </p:pic>
        <p:sp>
          <p:nvSpPr>
            <p:cNvPr id="35851" name="Rectangle 5"/>
            <p:cNvSpPr>
              <a:spLocks noChangeArrowheads="1"/>
            </p:cNvSpPr>
            <p:nvPr/>
          </p:nvSpPr>
          <p:spPr bwMode="auto">
            <a:xfrm>
              <a:off x="3696988" y="4819378"/>
              <a:ext cx="2492798" cy="276999"/>
            </a:xfrm>
            <a:prstGeom prst="rect">
              <a:avLst/>
            </a:prstGeom>
            <a:noFill/>
            <a:ln w="9525">
              <a:noFill/>
              <a:miter lim="800000"/>
              <a:headEnd/>
              <a:tailEnd/>
            </a:ln>
          </p:spPr>
          <p:txBody>
            <a:bodyPr wrap="none">
              <a:spAutoFit/>
            </a:bodyPr>
            <a:lstStyle/>
            <a:p>
              <a:pPr algn="ctr" eaLnBrk="0" hangingPunct="0"/>
              <a:r>
                <a:rPr lang="en-US"/>
                <a:t>Correlation Matrix of the Variables</a:t>
              </a:r>
            </a:p>
          </p:txBody>
        </p:sp>
      </p:grpSp>
      <p:sp>
        <p:nvSpPr>
          <p:cNvPr id="35843" name="AutoShape 5"/>
          <p:cNvSpPr>
            <a:spLocks noGrp="1" noChangeArrowheads="1"/>
          </p:cNvSpPr>
          <p:nvPr>
            <p:ph type="title"/>
          </p:nvPr>
        </p:nvSpPr>
        <p:spPr/>
        <p:txBody>
          <a:bodyPr/>
          <a:lstStyle/>
          <a:p>
            <a:pPr eaLnBrk="1" hangingPunct="1"/>
            <a:r>
              <a:rPr lang="en-US" smtClean="0"/>
              <a:t>Multicollinearity – Example</a:t>
            </a:r>
          </a:p>
        </p:txBody>
      </p:sp>
      <p:sp>
        <p:nvSpPr>
          <p:cNvPr id="35844" name="Rectangle 3"/>
          <p:cNvSpPr>
            <a:spLocks noGrp="1" noChangeArrowheads="1"/>
          </p:cNvSpPr>
          <p:nvPr>
            <p:ph type="body" sz="half" idx="1"/>
          </p:nvPr>
        </p:nvSpPr>
        <p:spPr>
          <a:xfrm>
            <a:off x="454025" y="1876425"/>
            <a:ext cx="3079750" cy="4210050"/>
          </a:xfrm>
        </p:spPr>
        <p:txBody>
          <a:bodyPr/>
          <a:lstStyle/>
          <a:p>
            <a:pPr eaLnBrk="1" hangingPunct="1">
              <a:lnSpc>
                <a:spcPct val="80000"/>
              </a:lnSpc>
              <a:buFont typeface="Wingdings" pitchFamily="2" charset="2"/>
              <a:buNone/>
            </a:pPr>
            <a:r>
              <a:rPr lang="en-US" sz="1800" smtClean="0"/>
              <a:t>	Refer to the data in the table, which relates the heating cost to the independent variables outside temperature, amount of insulation, and age of furnace. </a:t>
            </a:r>
          </a:p>
          <a:p>
            <a:pPr eaLnBrk="1" hangingPunct="1">
              <a:lnSpc>
                <a:spcPct val="80000"/>
              </a:lnSpc>
              <a:buFont typeface="Wingdings" pitchFamily="2" charset="2"/>
              <a:buNone/>
            </a:pPr>
            <a:r>
              <a:rPr lang="en-US" sz="1800" smtClean="0"/>
              <a:t>	Develop a correlation matrix for all the independent variables. </a:t>
            </a:r>
          </a:p>
          <a:p>
            <a:pPr eaLnBrk="1" hangingPunct="1">
              <a:lnSpc>
                <a:spcPct val="80000"/>
              </a:lnSpc>
              <a:buFont typeface="Wingdings" pitchFamily="2" charset="2"/>
              <a:buNone/>
            </a:pPr>
            <a:endParaRPr lang="en-US" sz="1800" smtClean="0"/>
          </a:p>
          <a:p>
            <a:pPr eaLnBrk="1" hangingPunct="1">
              <a:lnSpc>
                <a:spcPct val="80000"/>
              </a:lnSpc>
              <a:buFont typeface="Wingdings" pitchFamily="2" charset="2"/>
              <a:buNone/>
            </a:pPr>
            <a:r>
              <a:rPr lang="en-US" sz="1800" smtClean="0"/>
              <a:t>	Does it appear there is a problem with multicollinearity? </a:t>
            </a:r>
          </a:p>
          <a:p>
            <a:pPr eaLnBrk="1" hangingPunct="1">
              <a:lnSpc>
                <a:spcPct val="80000"/>
              </a:lnSpc>
              <a:buFont typeface="Wingdings" pitchFamily="2" charset="2"/>
              <a:buNone/>
            </a:pPr>
            <a:endParaRPr lang="en-US" sz="1800" smtClean="0"/>
          </a:p>
          <a:p>
            <a:pPr eaLnBrk="1" hangingPunct="1">
              <a:lnSpc>
                <a:spcPct val="80000"/>
              </a:lnSpc>
              <a:buFont typeface="Wingdings" pitchFamily="2" charset="2"/>
              <a:buNone/>
            </a:pPr>
            <a:r>
              <a:rPr lang="en-US" sz="1800" smtClean="0"/>
              <a:t>	Find and interpret the variance inflation factor for each of the independent variables.</a:t>
            </a:r>
          </a:p>
        </p:txBody>
      </p:sp>
      <p:pic>
        <p:nvPicPr>
          <p:cNvPr id="35845" name="Picture 4"/>
          <p:cNvPicPr>
            <a:picLocks noGrp="1" noChangeAspect="1" noChangeArrowheads="1"/>
          </p:cNvPicPr>
          <p:nvPr>
            <p:ph sz="half" idx="2"/>
          </p:nvPr>
        </p:nvPicPr>
        <p:blipFill>
          <a:blip r:embed="rId4"/>
          <a:srcRect/>
          <a:stretch>
            <a:fillRect/>
          </a:stretch>
        </p:blipFill>
        <p:spPr>
          <a:xfrm>
            <a:off x="3711575" y="1887538"/>
            <a:ext cx="3867150" cy="2808287"/>
          </a:xfrm>
        </p:spPr>
      </p:pic>
      <p:sp>
        <p:nvSpPr>
          <p:cNvPr id="9" name="Rectangle 8"/>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LO7</a:t>
            </a:r>
            <a:endParaRPr lang="en-US" sz="2000" dirty="0">
              <a:solidFill>
                <a:schemeClr val="tx1"/>
              </a:solidFill>
            </a:endParaRPr>
          </a:p>
        </p:txBody>
      </p:sp>
      <p:sp>
        <p:nvSpPr>
          <p:cNvPr id="35849"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8DCDFF1D-8676-434A-9622-0FA34737AF9A}" type="slidenum">
              <a:rPr lang="en-US" sz="1400">
                <a:solidFill>
                  <a:srgbClr val="1907A1"/>
                </a:solidFill>
              </a:rPr>
              <a:pPr/>
              <a:t>27</a:t>
            </a:fld>
            <a:endParaRPr lang="en-US" sz="1400">
              <a:solidFill>
                <a:srgbClr val="1907A1"/>
              </a:solidFill>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8"/>
          <p:cNvSpPr>
            <a:spLocks noGrp="1" noChangeArrowheads="1"/>
          </p:cNvSpPr>
          <p:nvPr>
            <p:ph type="title"/>
          </p:nvPr>
        </p:nvSpPr>
        <p:spPr/>
        <p:txBody>
          <a:bodyPr/>
          <a:lstStyle/>
          <a:p>
            <a:pPr eaLnBrk="1" hangingPunct="1"/>
            <a:r>
              <a:rPr lang="en-US" smtClean="0"/>
              <a:t>VIF – Minitab Example</a:t>
            </a:r>
          </a:p>
        </p:txBody>
      </p:sp>
      <p:pic>
        <p:nvPicPr>
          <p:cNvPr id="36867" name="Picture 4"/>
          <p:cNvPicPr>
            <a:picLocks noGrp="1" noChangeAspect="1" noChangeArrowheads="1"/>
          </p:cNvPicPr>
          <p:nvPr>
            <p:ph sz="half" idx="1"/>
          </p:nvPr>
        </p:nvPicPr>
        <p:blipFill>
          <a:blip r:embed="rId3"/>
          <a:srcRect/>
          <a:stretch>
            <a:fillRect/>
          </a:stretch>
        </p:blipFill>
        <p:spPr>
          <a:xfrm>
            <a:off x="809625" y="1909763"/>
            <a:ext cx="6046788" cy="3113087"/>
          </a:xfrm>
        </p:spPr>
      </p:pic>
      <p:grpSp>
        <p:nvGrpSpPr>
          <p:cNvPr id="2" name="Group 13"/>
          <p:cNvGrpSpPr>
            <a:grpSpLocks/>
          </p:cNvGrpSpPr>
          <p:nvPr/>
        </p:nvGrpSpPr>
        <p:grpSpPr bwMode="auto">
          <a:xfrm>
            <a:off x="2105025" y="2728913"/>
            <a:ext cx="6313488" cy="1309687"/>
            <a:chOff x="1326" y="1719"/>
            <a:chExt cx="3977" cy="825"/>
          </a:xfrm>
        </p:grpSpPr>
        <p:sp>
          <p:nvSpPr>
            <p:cNvPr id="36878" name="Oval 10"/>
            <p:cNvSpPr>
              <a:spLocks noChangeArrowheads="1"/>
            </p:cNvSpPr>
            <p:nvPr/>
          </p:nvSpPr>
          <p:spPr bwMode="auto">
            <a:xfrm>
              <a:off x="1326" y="2196"/>
              <a:ext cx="984" cy="348"/>
            </a:xfrm>
            <a:prstGeom prst="ellipse">
              <a:avLst/>
            </a:prstGeom>
            <a:noFill/>
            <a:ln w="12700">
              <a:solidFill>
                <a:srgbClr val="FF0000"/>
              </a:solidFill>
              <a:round/>
              <a:headEnd/>
              <a:tailEnd/>
            </a:ln>
          </p:spPr>
          <p:txBody>
            <a:bodyPr wrap="none" anchor="ctr"/>
            <a:lstStyle/>
            <a:p>
              <a:pPr algn="ctr" eaLnBrk="0" hangingPunct="0"/>
              <a:endParaRPr lang="en-US"/>
            </a:p>
          </p:txBody>
        </p:sp>
        <p:sp>
          <p:nvSpPr>
            <p:cNvPr id="36879" name="Line 11"/>
            <p:cNvSpPr>
              <a:spLocks noChangeShapeType="1"/>
            </p:cNvSpPr>
            <p:nvPr/>
          </p:nvSpPr>
          <p:spPr bwMode="auto">
            <a:xfrm flipH="1">
              <a:off x="2286" y="1806"/>
              <a:ext cx="2334" cy="516"/>
            </a:xfrm>
            <a:prstGeom prst="line">
              <a:avLst/>
            </a:prstGeom>
            <a:noFill/>
            <a:ln w="9525">
              <a:solidFill>
                <a:srgbClr val="FF3101"/>
              </a:solidFill>
              <a:round/>
              <a:headEnd/>
              <a:tailEnd type="triangle" w="med" len="med"/>
            </a:ln>
          </p:spPr>
          <p:txBody>
            <a:bodyPr/>
            <a:lstStyle/>
            <a:p>
              <a:endParaRPr lang="en-US"/>
            </a:p>
          </p:txBody>
        </p:sp>
        <p:sp>
          <p:nvSpPr>
            <p:cNvPr id="36880" name="Text Box 12"/>
            <p:cNvSpPr txBox="1">
              <a:spLocks noChangeArrowheads="1"/>
            </p:cNvSpPr>
            <p:nvPr/>
          </p:nvSpPr>
          <p:spPr bwMode="auto">
            <a:xfrm>
              <a:off x="4592" y="1719"/>
              <a:ext cx="711" cy="288"/>
            </a:xfrm>
            <a:prstGeom prst="rect">
              <a:avLst/>
            </a:prstGeom>
            <a:noFill/>
            <a:ln w="9525">
              <a:noFill/>
              <a:miter lim="800000"/>
              <a:headEnd/>
              <a:tailEnd/>
            </a:ln>
          </p:spPr>
          <p:txBody>
            <a:bodyPr wrap="none">
              <a:spAutoFit/>
            </a:bodyPr>
            <a:lstStyle/>
            <a:p>
              <a:pPr eaLnBrk="0" hangingPunct="0"/>
              <a:r>
                <a:rPr lang="en-US">
                  <a:solidFill>
                    <a:srgbClr val="FF3101"/>
                  </a:solidFill>
                </a:rPr>
                <a:t>Coefficient of </a:t>
              </a:r>
            </a:p>
            <a:p>
              <a:pPr eaLnBrk="0" hangingPunct="0"/>
              <a:r>
                <a:rPr lang="en-US">
                  <a:solidFill>
                    <a:srgbClr val="FF3101"/>
                  </a:solidFill>
                </a:rPr>
                <a:t>Determination</a:t>
              </a:r>
            </a:p>
          </p:txBody>
        </p:sp>
      </p:grpSp>
      <p:grpSp>
        <p:nvGrpSpPr>
          <p:cNvPr id="3" name="Group 16"/>
          <p:cNvGrpSpPr>
            <a:grpSpLocks/>
          </p:cNvGrpSpPr>
          <p:nvPr/>
        </p:nvGrpSpPr>
        <p:grpSpPr bwMode="auto">
          <a:xfrm>
            <a:off x="855663" y="3981450"/>
            <a:ext cx="3770312" cy="2355850"/>
            <a:chOff x="539" y="2508"/>
            <a:chExt cx="2375" cy="1484"/>
          </a:xfrm>
        </p:grpSpPr>
        <p:pic>
          <p:nvPicPr>
            <p:cNvPr id="36875" name="Picture 7"/>
            <p:cNvPicPr>
              <a:picLocks noChangeAspect="1" noChangeArrowheads="1"/>
            </p:cNvPicPr>
            <p:nvPr/>
          </p:nvPicPr>
          <p:blipFill>
            <a:blip r:embed="rId4"/>
            <a:srcRect/>
            <a:stretch>
              <a:fillRect/>
            </a:stretch>
          </p:blipFill>
          <p:spPr bwMode="auto">
            <a:xfrm>
              <a:off x="539" y="3513"/>
              <a:ext cx="2375" cy="479"/>
            </a:xfrm>
            <a:prstGeom prst="rect">
              <a:avLst/>
            </a:prstGeom>
            <a:noFill/>
            <a:ln w="9525">
              <a:noFill/>
              <a:miter lim="800000"/>
              <a:headEnd/>
              <a:tailEnd/>
            </a:ln>
          </p:spPr>
        </p:pic>
        <p:sp>
          <p:nvSpPr>
            <p:cNvPr id="36876" name="Line 14"/>
            <p:cNvSpPr>
              <a:spLocks noChangeShapeType="1"/>
            </p:cNvSpPr>
            <p:nvPr/>
          </p:nvSpPr>
          <p:spPr bwMode="auto">
            <a:xfrm flipH="1">
              <a:off x="1470" y="2544"/>
              <a:ext cx="318" cy="1164"/>
            </a:xfrm>
            <a:prstGeom prst="line">
              <a:avLst/>
            </a:prstGeom>
            <a:noFill/>
            <a:ln w="9525">
              <a:solidFill>
                <a:srgbClr val="FF3101"/>
              </a:solidFill>
              <a:round/>
              <a:headEnd/>
              <a:tailEnd type="triangle" w="med" len="med"/>
            </a:ln>
          </p:spPr>
          <p:txBody>
            <a:bodyPr/>
            <a:lstStyle/>
            <a:p>
              <a:endParaRPr lang="en-US"/>
            </a:p>
          </p:txBody>
        </p:sp>
        <p:sp>
          <p:nvSpPr>
            <p:cNvPr id="36877" name="Line 15"/>
            <p:cNvSpPr>
              <a:spLocks noChangeShapeType="1"/>
            </p:cNvSpPr>
            <p:nvPr/>
          </p:nvSpPr>
          <p:spPr bwMode="auto">
            <a:xfrm flipH="1">
              <a:off x="2088" y="2508"/>
              <a:ext cx="48" cy="1242"/>
            </a:xfrm>
            <a:prstGeom prst="line">
              <a:avLst/>
            </a:prstGeom>
            <a:noFill/>
            <a:ln w="9525">
              <a:solidFill>
                <a:srgbClr val="FF3101"/>
              </a:solidFill>
              <a:round/>
              <a:headEnd/>
              <a:tailEnd type="triangle" w="med" len="med"/>
            </a:ln>
          </p:spPr>
          <p:txBody>
            <a:bodyPr/>
            <a:lstStyle/>
            <a:p>
              <a:endParaRPr lang="en-US"/>
            </a:p>
          </p:txBody>
        </p:sp>
      </p:grpSp>
      <p:sp>
        <p:nvSpPr>
          <p:cNvPr id="528401" name="Rectangle 17"/>
          <p:cNvSpPr>
            <a:spLocks noChangeArrowheads="1"/>
          </p:cNvSpPr>
          <p:nvPr/>
        </p:nvSpPr>
        <p:spPr bwMode="auto">
          <a:xfrm>
            <a:off x="5038725" y="5489575"/>
            <a:ext cx="3590925" cy="822325"/>
          </a:xfrm>
          <a:prstGeom prst="rect">
            <a:avLst/>
          </a:prstGeom>
          <a:noFill/>
          <a:ln w="9525">
            <a:noFill/>
            <a:miter lim="800000"/>
            <a:headEnd/>
            <a:tailEnd/>
          </a:ln>
        </p:spPr>
        <p:txBody>
          <a:bodyPr>
            <a:spAutoFit/>
          </a:bodyPr>
          <a:lstStyle/>
          <a:p>
            <a:pPr eaLnBrk="0" hangingPunct="0"/>
            <a:r>
              <a:rPr lang="en-US"/>
              <a:t>The </a:t>
            </a:r>
            <a:r>
              <a:rPr lang="en-US" i="1"/>
              <a:t>VIF </a:t>
            </a:r>
            <a:r>
              <a:rPr lang="en-US"/>
              <a:t>value of 1.32 is less than the upper limit of 10. This indicates that the independent variable temperature is not strongly correlated with the other independent variables.</a:t>
            </a:r>
          </a:p>
        </p:txBody>
      </p:sp>
      <p:sp>
        <p:nvSpPr>
          <p:cNvPr id="14" name="Rectangle 13"/>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LO7</a:t>
            </a:r>
            <a:endParaRPr lang="en-US" sz="2000" dirty="0">
              <a:solidFill>
                <a:schemeClr val="tx1"/>
              </a:solidFill>
            </a:endParaRPr>
          </a:p>
        </p:txBody>
      </p:sp>
      <p:sp>
        <p:nvSpPr>
          <p:cNvPr id="36874"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10E84B8D-79CD-4528-89D9-9D4B2E7DE290}" type="slidenum">
              <a:rPr lang="en-US" sz="1400">
                <a:solidFill>
                  <a:srgbClr val="1907A1"/>
                </a:solidFill>
              </a:rPr>
              <a:pPr/>
              <a:t>28</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28401"/>
                                        </p:tgtEl>
                                        <p:attrNameLst>
                                          <p:attrName>style.visibility</p:attrName>
                                        </p:attrNameLst>
                                      </p:cBhvr>
                                      <p:to>
                                        <p:strVal val="visible"/>
                                      </p:to>
                                    </p:set>
                                    <p:animEffect transition="in" filter="wipe(up)">
                                      <p:cBhvr>
                                        <p:cTn id="17" dur="500"/>
                                        <p:tgtEl>
                                          <p:spTgt spid="528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40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Grp="1" noChangeArrowheads="1"/>
          </p:cNvSpPr>
          <p:nvPr>
            <p:ph type="title"/>
          </p:nvPr>
        </p:nvSpPr>
        <p:spPr/>
        <p:txBody>
          <a:bodyPr/>
          <a:lstStyle/>
          <a:p>
            <a:pPr eaLnBrk="1" hangingPunct="1"/>
            <a:r>
              <a:rPr lang="en-US" smtClean="0"/>
              <a:t>Independence Assumption</a:t>
            </a:r>
          </a:p>
        </p:txBody>
      </p:sp>
      <p:sp>
        <p:nvSpPr>
          <p:cNvPr id="531459" name="Rectangle 3"/>
          <p:cNvSpPr>
            <a:spLocks noGrp="1" noChangeArrowheads="1"/>
          </p:cNvSpPr>
          <p:nvPr>
            <p:ph idx="1"/>
          </p:nvPr>
        </p:nvSpPr>
        <p:spPr/>
        <p:txBody>
          <a:bodyPr/>
          <a:lstStyle/>
          <a:p>
            <a:pPr eaLnBrk="1" hangingPunct="1"/>
            <a:r>
              <a:rPr lang="en-US" smtClean="0"/>
              <a:t>The fifth assumption about regression and correlation analysis is that successive residuals should be independent. </a:t>
            </a:r>
          </a:p>
          <a:p>
            <a:pPr eaLnBrk="1" hangingPunct="1"/>
            <a:r>
              <a:rPr lang="en-US" smtClean="0"/>
              <a:t>When successive residuals are correlated we refer to this condition as </a:t>
            </a:r>
            <a:r>
              <a:rPr lang="en-US" b="1" smtClean="0"/>
              <a:t>autocorrelation. </a:t>
            </a:r>
            <a:r>
              <a:rPr lang="en-US" smtClean="0"/>
              <a:t>Autocorrelation frequently occurs when the data are collected over a period of time.</a:t>
            </a:r>
          </a:p>
          <a:p>
            <a:pPr eaLnBrk="1" hangingPunct="1">
              <a:buFont typeface="Wingdings" pitchFamily="2" charset="2"/>
              <a:buNone/>
            </a:pPr>
            <a:endParaRPr lang="en-US" smtClean="0"/>
          </a:p>
          <a:p>
            <a:pPr eaLnBrk="1" hangingPunct="1">
              <a:buFont typeface="Wingdings" pitchFamily="2" charset="2"/>
              <a:buNone/>
            </a:pPr>
            <a:endParaRPr lang="en-US" smtClean="0"/>
          </a:p>
          <a:p>
            <a:pPr eaLnBrk="1" hangingPunct="1"/>
            <a:endParaRPr lang="en-US" smtClean="0"/>
          </a:p>
        </p:txBody>
      </p:sp>
      <p:sp>
        <p:nvSpPr>
          <p:cNvPr id="5" name="Rectangle 4"/>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LO7</a:t>
            </a:r>
            <a:endParaRPr lang="en-US" sz="2000" dirty="0">
              <a:solidFill>
                <a:schemeClr val="tx1"/>
              </a:solidFill>
            </a:endParaRPr>
          </a:p>
        </p:txBody>
      </p:sp>
      <p:sp>
        <p:nvSpPr>
          <p:cNvPr id="37895"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68273E30-AA65-4C56-B8B6-7D7DA70EA5CF}" type="slidenum">
              <a:rPr lang="en-US" sz="1400">
                <a:solidFill>
                  <a:srgbClr val="1907A1"/>
                </a:solidFill>
              </a:rPr>
              <a:pPr/>
              <a:t>29</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1459">
                                            <p:txEl>
                                              <p:pRg st="0" end="0"/>
                                            </p:txEl>
                                          </p:spTgt>
                                        </p:tgtEl>
                                        <p:attrNameLst>
                                          <p:attrName>style.visibility</p:attrName>
                                        </p:attrNameLst>
                                      </p:cBhvr>
                                      <p:to>
                                        <p:strVal val="visible"/>
                                      </p:to>
                                    </p:set>
                                    <p:animEffect transition="in" filter="wipe(left)">
                                      <p:cBhvr>
                                        <p:cTn id="7" dur="500"/>
                                        <p:tgtEl>
                                          <p:spTgt spid="5314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1459">
                                            <p:txEl>
                                              <p:pRg st="1" end="1"/>
                                            </p:txEl>
                                          </p:spTgt>
                                        </p:tgtEl>
                                        <p:attrNameLst>
                                          <p:attrName>style.visibility</p:attrName>
                                        </p:attrNameLst>
                                      </p:cBhvr>
                                      <p:to>
                                        <p:strVal val="visible"/>
                                      </p:to>
                                    </p:set>
                                    <p:animEffect transition="in" filter="wipe(left)">
                                      <p:cBhvr>
                                        <p:cTn id="12" dur="500"/>
                                        <p:tgtEl>
                                          <p:spTgt spid="5314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59"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AutoShape 2"/>
          <p:cNvSpPr>
            <a:spLocks noGrp="1" noChangeArrowheads="1"/>
          </p:cNvSpPr>
          <p:nvPr>
            <p:ph type="title"/>
          </p:nvPr>
        </p:nvSpPr>
        <p:spPr>
          <a:xfrm>
            <a:off x="500063" y="1271588"/>
            <a:ext cx="7924800" cy="914400"/>
          </a:xfrm>
        </p:spPr>
        <p:txBody>
          <a:bodyPr lIns="92075" tIns="46038" rIns="92075" bIns="46038"/>
          <a:lstStyle/>
          <a:p>
            <a:pPr eaLnBrk="1" hangingPunct="1"/>
            <a:r>
              <a:rPr lang="en-US" smtClean="0"/>
              <a:t>Multiple Regression Analysis</a:t>
            </a:r>
          </a:p>
        </p:txBody>
      </p:sp>
      <p:sp>
        <p:nvSpPr>
          <p:cNvPr id="396291" name="Rectangle 3"/>
          <p:cNvSpPr>
            <a:spLocks noGrp="1" noChangeArrowheads="1"/>
          </p:cNvSpPr>
          <p:nvPr>
            <p:ph type="body" sz="half" idx="1"/>
          </p:nvPr>
        </p:nvSpPr>
        <p:spPr>
          <a:xfrm>
            <a:off x="604838" y="2141538"/>
            <a:ext cx="7751762" cy="406400"/>
          </a:xfrm>
        </p:spPr>
        <p:txBody>
          <a:bodyPr lIns="92075" tIns="46038" rIns="92075" bIns="46038"/>
          <a:lstStyle/>
          <a:p>
            <a:pPr eaLnBrk="1" hangingPunct="1">
              <a:buFont typeface="Wingdings" pitchFamily="2" charset="2"/>
              <a:buNone/>
            </a:pPr>
            <a:r>
              <a:rPr lang="en-US" sz="1800" smtClean="0"/>
              <a:t>The general multiple regression with </a:t>
            </a:r>
            <a:r>
              <a:rPr lang="en-US" sz="1800" i="1" smtClean="0"/>
              <a:t>k</a:t>
            </a:r>
            <a:r>
              <a:rPr lang="en-US" sz="1800" smtClean="0"/>
              <a:t> independent variables is given by:</a:t>
            </a:r>
          </a:p>
        </p:txBody>
      </p:sp>
      <p:pic>
        <p:nvPicPr>
          <p:cNvPr id="396296" name="Picture 8"/>
          <p:cNvPicPr>
            <a:picLocks noGrp="1" noChangeAspect="1" noChangeArrowheads="1"/>
          </p:cNvPicPr>
          <p:nvPr>
            <p:ph sz="half" idx="2"/>
          </p:nvPr>
        </p:nvPicPr>
        <p:blipFill>
          <a:blip r:embed="rId3"/>
          <a:srcRect t="20779" b="20840"/>
          <a:stretch>
            <a:fillRect/>
          </a:stretch>
        </p:blipFill>
        <p:spPr>
          <a:xfrm>
            <a:off x="1611313" y="2703513"/>
            <a:ext cx="6494462" cy="431800"/>
          </a:xfrm>
        </p:spPr>
      </p:pic>
      <p:sp>
        <p:nvSpPr>
          <p:cNvPr id="396298" name="Rectangle 10"/>
          <p:cNvSpPr>
            <a:spLocks noChangeArrowheads="1"/>
          </p:cNvSpPr>
          <p:nvPr/>
        </p:nvSpPr>
        <p:spPr bwMode="auto">
          <a:xfrm>
            <a:off x="630238" y="3117850"/>
            <a:ext cx="8513762" cy="1368425"/>
          </a:xfrm>
          <a:prstGeom prst="rect">
            <a:avLst/>
          </a:prstGeom>
          <a:noFill/>
          <a:ln w="9525">
            <a:noFill/>
            <a:miter lim="800000"/>
            <a:headEnd/>
            <a:tailEnd/>
          </a:ln>
        </p:spPr>
        <p:txBody>
          <a:bodyPr>
            <a:spAutoFit/>
          </a:bodyPr>
          <a:lstStyle/>
          <a:p>
            <a:pPr eaLnBrk="0" hangingPunct="0">
              <a:buFontTx/>
              <a:buChar char="•"/>
            </a:pPr>
            <a:r>
              <a:rPr lang="en-US" sz="1400" i="1"/>
              <a:t>  X</a:t>
            </a:r>
            <a:r>
              <a:rPr lang="en-US" sz="1400" baseline="-25000"/>
              <a:t>1</a:t>
            </a:r>
            <a:r>
              <a:rPr lang="en-US" sz="1400"/>
              <a:t> … </a:t>
            </a:r>
            <a:r>
              <a:rPr lang="en-US" sz="1400" i="1"/>
              <a:t>X</a:t>
            </a:r>
            <a:r>
              <a:rPr lang="en-US" sz="1400" i="1" baseline="-25000"/>
              <a:t>k</a:t>
            </a:r>
            <a:r>
              <a:rPr lang="en-US" sz="1400"/>
              <a:t> are the independent variables.</a:t>
            </a:r>
          </a:p>
          <a:p>
            <a:pPr eaLnBrk="0" hangingPunct="0">
              <a:buFontTx/>
              <a:buChar char="•"/>
            </a:pPr>
            <a:r>
              <a:rPr lang="en-US" sz="1400" i="1"/>
              <a:t>  a</a:t>
            </a:r>
            <a:r>
              <a:rPr lang="en-US" sz="1400"/>
              <a:t> is the </a:t>
            </a:r>
            <a:r>
              <a:rPr lang="en-US" sz="1400" i="1"/>
              <a:t>Y</a:t>
            </a:r>
            <a:r>
              <a:rPr lang="en-US" sz="1400"/>
              <a:t>-intercept</a:t>
            </a:r>
          </a:p>
          <a:p>
            <a:pPr eaLnBrk="0" hangingPunct="0">
              <a:buFontTx/>
              <a:buChar char="•"/>
            </a:pPr>
            <a:r>
              <a:rPr lang="en-US" sz="1400" i="1"/>
              <a:t>  b</a:t>
            </a:r>
            <a:r>
              <a:rPr lang="en-US" sz="1400" baseline="-25000"/>
              <a:t>1</a:t>
            </a:r>
            <a:r>
              <a:rPr lang="en-US" sz="1400"/>
              <a:t> is the net change in </a:t>
            </a:r>
            <a:r>
              <a:rPr lang="en-US" sz="1400" i="1"/>
              <a:t>Y</a:t>
            </a:r>
            <a:r>
              <a:rPr lang="en-US" sz="1400"/>
              <a:t> for each unit change in X</a:t>
            </a:r>
            <a:r>
              <a:rPr lang="en-US" sz="1400" baseline="-25000"/>
              <a:t>1</a:t>
            </a:r>
            <a:r>
              <a:rPr lang="en-US" sz="1400"/>
              <a:t> holding </a:t>
            </a:r>
            <a:r>
              <a:rPr lang="en-US" sz="1400" i="1"/>
              <a:t>X</a:t>
            </a:r>
            <a:r>
              <a:rPr lang="en-US" sz="1400" baseline="-25000"/>
              <a:t>2</a:t>
            </a:r>
            <a:r>
              <a:rPr lang="en-US" sz="1400"/>
              <a:t> …</a:t>
            </a:r>
            <a:r>
              <a:rPr lang="en-US" sz="1400" i="1"/>
              <a:t> X</a:t>
            </a:r>
            <a:r>
              <a:rPr lang="en-US" sz="1400" i="1" baseline="-25000"/>
              <a:t>k</a:t>
            </a:r>
            <a:r>
              <a:rPr lang="en-US" sz="1400" baseline="-25000"/>
              <a:t>  </a:t>
            </a:r>
            <a:r>
              <a:rPr lang="en-US" sz="1400"/>
              <a:t>constant.  It is called a partial </a:t>
            </a:r>
            <a:br>
              <a:rPr lang="en-US" sz="1400"/>
            </a:br>
            <a:r>
              <a:rPr lang="en-US" sz="1400"/>
              <a:t>   regression coefficient or just a regression coefficient. </a:t>
            </a:r>
          </a:p>
          <a:p>
            <a:pPr eaLnBrk="0" hangingPunct="0">
              <a:buFont typeface="Arial" charset="0"/>
              <a:buChar char="•"/>
            </a:pPr>
            <a:r>
              <a:rPr lang="en-US" sz="1400"/>
              <a:t>  The least squares criterion is used to develop this equation.</a:t>
            </a:r>
          </a:p>
          <a:p>
            <a:pPr eaLnBrk="0" hangingPunct="0">
              <a:buFont typeface="Arial" charset="0"/>
              <a:buChar char="•"/>
            </a:pPr>
            <a:r>
              <a:rPr lang="en-US" sz="1400"/>
              <a:t>  Determining </a:t>
            </a:r>
            <a:r>
              <a:rPr lang="en-US" sz="1400" i="1"/>
              <a:t>b</a:t>
            </a:r>
            <a:r>
              <a:rPr lang="en-US" sz="1400" baseline="-25000"/>
              <a:t>1</a:t>
            </a:r>
            <a:r>
              <a:rPr lang="en-US" sz="1400"/>
              <a:t>, </a:t>
            </a:r>
            <a:r>
              <a:rPr lang="en-US" sz="1400" i="1"/>
              <a:t>b</a:t>
            </a:r>
            <a:r>
              <a:rPr lang="en-US" sz="1400" i="1" baseline="-25000"/>
              <a:t>2</a:t>
            </a:r>
            <a:r>
              <a:rPr lang="en-US" sz="1400"/>
              <a:t>, etc. is very tedious, a software package such as Excel or MINITAB is recommended.   </a:t>
            </a:r>
          </a:p>
        </p:txBody>
      </p:sp>
      <p:pic>
        <p:nvPicPr>
          <p:cNvPr id="6" name="Picture 4"/>
          <p:cNvPicPr>
            <a:picLocks noChangeAspect="1" noChangeArrowheads="1"/>
          </p:cNvPicPr>
          <p:nvPr/>
        </p:nvPicPr>
        <p:blipFill>
          <a:blip r:embed="rId4"/>
          <a:srcRect/>
          <a:stretch>
            <a:fillRect/>
          </a:stretch>
        </p:blipFill>
        <p:spPr bwMode="auto">
          <a:xfrm>
            <a:off x="2609850" y="4629150"/>
            <a:ext cx="4183063" cy="2009775"/>
          </a:xfrm>
          <a:prstGeom prst="rect">
            <a:avLst/>
          </a:prstGeom>
          <a:noFill/>
          <a:ln w="9525">
            <a:noFill/>
            <a:miter lim="800000"/>
            <a:headEnd/>
            <a:tailEnd/>
          </a:ln>
        </p:spPr>
      </p:pic>
      <p:sp>
        <p:nvSpPr>
          <p:cNvPr id="8" name="Rectangle 7"/>
          <p:cNvSpPr/>
          <p:nvPr/>
        </p:nvSpPr>
        <p:spPr>
          <a:xfrm>
            <a:off x="2842954" y="246743"/>
            <a:ext cx="6126878" cy="1015663"/>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LO1 </a:t>
            </a:r>
            <a:r>
              <a:rPr lang="en-US" sz="2000" dirty="0">
                <a:solidFill>
                  <a:schemeClr val="tx1"/>
                </a:solidFill>
              </a:rPr>
              <a:t>Describe the relationship between several independent variables and a dependent variable using </a:t>
            </a:r>
            <a:r>
              <a:rPr lang="en-US" sz="2000" i="1" dirty="0">
                <a:solidFill>
                  <a:schemeClr val="tx1"/>
                </a:solidFill>
              </a:rPr>
              <a:t>multiple regression analysis</a:t>
            </a:r>
            <a:r>
              <a:rPr lang="en-US" sz="2000" dirty="0">
                <a:solidFill>
                  <a:schemeClr val="tx1"/>
                </a:solidFill>
              </a:rPr>
              <a:t>.</a:t>
            </a:r>
          </a:p>
        </p:txBody>
      </p:sp>
      <p:sp>
        <p:nvSpPr>
          <p:cNvPr id="11274"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607C40BB-AE1C-4864-AFCC-2FB2B52D1C1F}" type="slidenum">
              <a:rPr lang="en-US" sz="1400">
                <a:solidFill>
                  <a:srgbClr val="1907A1"/>
                </a:solidFill>
              </a:rPr>
              <a:pPr/>
              <a:t>3</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96291">
                                            <p:txEl>
                                              <p:pRg st="0" end="0"/>
                                            </p:txEl>
                                          </p:spTgt>
                                        </p:tgtEl>
                                        <p:attrNameLst>
                                          <p:attrName>style.visibility</p:attrName>
                                        </p:attrNameLst>
                                      </p:cBhvr>
                                      <p:to>
                                        <p:strVal val="visible"/>
                                      </p:to>
                                    </p:set>
                                    <p:animEffect transition="in" filter="wipe(left)">
                                      <p:cBhvr>
                                        <p:cTn id="7" dur="500"/>
                                        <p:tgtEl>
                                          <p:spTgt spid="3962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96296"/>
                                        </p:tgtEl>
                                        <p:attrNameLst>
                                          <p:attrName>style.visibility</p:attrName>
                                        </p:attrNameLst>
                                      </p:cBhvr>
                                      <p:to>
                                        <p:strVal val="visible"/>
                                      </p:to>
                                    </p:set>
                                    <p:animEffect transition="in" filter="wipe(left)">
                                      <p:cBhvr>
                                        <p:cTn id="12" dur="500"/>
                                        <p:tgtEl>
                                          <p:spTgt spid="3962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6298"/>
                                        </p:tgtEl>
                                        <p:attrNameLst>
                                          <p:attrName>style.visibility</p:attrName>
                                        </p:attrNameLst>
                                      </p:cBhvr>
                                      <p:to>
                                        <p:strVal val="visible"/>
                                      </p:to>
                                    </p:set>
                                    <p:animEffect transition="in" filter="wipe(left)">
                                      <p:cBhvr>
                                        <p:cTn id="17" dur="500"/>
                                        <p:tgtEl>
                                          <p:spTgt spid="3962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7"/>
          <p:cNvSpPr>
            <a:spLocks noGrp="1" noChangeArrowheads="1"/>
          </p:cNvSpPr>
          <p:nvPr>
            <p:ph type="title"/>
          </p:nvPr>
        </p:nvSpPr>
        <p:spPr/>
        <p:txBody>
          <a:bodyPr/>
          <a:lstStyle/>
          <a:p>
            <a:pPr eaLnBrk="1" hangingPunct="1"/>
            <a:r>
              <a:rPr lang="en-US" sz="2400" smtClean="0"/>
              <a:t>Residual Plot versus Fitted Values:</a:t>
            </a:r>
            <a:br>
              <a:rPr lang="en-US" sz="2400" smtClean="0"/>
            </a:br>
            <a:r>
              <a:rPr lang="en-US" sz="2400" smtClean="0"/>
              <a:t>Testing the Independence Assumption</a:t>
            </a:r>
          </a:p>
        </p:txBody>
      </p:sp>
      <p:sp>
        <p:nvSpPr>
          <p:cNvPr id="38915" name="Rectangle 8"/>
          <p:cNvSpPr>
            <a:spLocks noGrp="1" noChangeArrowheads="1"/>
          </p:cNvSpPr>
          <p:nvPr>
            <p:ph type="body" sz="half" idx="1"/>
          </p:nvPr>
        </p:nvSpPr>
        <p:spPr/>
        <p:txBody>
          <a:bodyPr/>
          <a:lstStyle/>
          <a:p>
            <a:pPr eaLnBrk="1" hangingPunct="1"/>
            <a:r>
              <a:rPr lang="en-US" sz="1800" smtClean="0"/>
              <a:t>When successive residuals are correlated we refer to this condition as </a:t>
            </a:r>
            <a:r>
              <a:rPr lang="en-US" sz="1800" b="1" smtClean="0"/>
              <a:t>autocorrelation, </a:t>
            </a:r>
            <a:r>
              <a:rPr lang="en-US" sz="1800" smtClean="0"/>
              <a:t>which frequently occurs when the data are collected over a period of time.</a:t>
            </a:r>
          </a:p>
          <a:p>
            <a:pPr eaLnBrk="1" hangingPunct="1">
              <a:buFont typeface="Wingdings" pitchFamily="2" charset="2"/>
              <a:buNone/>
            </a:pPr>
            <a:endParaRPr lang="en-US" sz="1800" smtClean="0"/>
          </a:p>
          <a:p>
            <a:pPr eaLnBrk="1" hangingPunct="1"/>
            <a:r>
              <a:rPr lang="en-US" sz="1800" smtClean="0"/>
              <a:t>Note the run of residuals above the mean of the residuals, followed by a run </a:t>
            </a:r>
            <a:r>
              <a:rPr lang="en-US" sz="2000" smtClean="0"/>
              <a:t>below the mean. A scatter plot such as this would indicate possible autocorrelation.</a:t>
            </a:r>
          </a:p>
          <a:p>
            <a:pPr eaLnBrk="1" hangingPunct="1"/>
            <a:endParaRPr lang="en-US" sz="2000" smtClean="0"/>
          </a:p>
        </p:txBody>
      </p:sp>
      <p:pic>
        <p:nvPicPr>
          <p:cNvPr id="38916" name="Picture 4"/>
          <p:cNvPicPr>
            <a:picLocks noGrp="1" noChangeAspect="1" noChangeArrowheads="1"/>
          </p:cNvPicPr>
          <p:nvPr>
            <p:ph sz="half" idx="2"/>
          </p:nvPr>
        </p:nvPicPr>
        <p:blipFill>
          <a:blip r:embed="rId3"/>
          <a:srcRect/>
          <a:stretch>
            <a:fillRect/>
          </a:stretch>
        </p:blipFill>
        <p:spPr>
          <a:xfrm>
            <a:off x="4760913" y="2814638"/>
            <a:ext cx="3770312" cy="2362200"/>
          </a:xfrm>
        </p:spPr>
      </p:pic>
      <p:sp>
        <p:nvSpPr>
          <p:cNvPr id="6" name="Rectangle 5"/>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LO7</a:t>
            </a:r>
            <a:endParaRPr lang="en-US" sz="2000" dirty="0">
              <a:solidFill>
                <a:schemeClr val="tx1"/>
              </a:solidFill>
            </a:endParaRPr>
          </a:p>
        </p:txBody>
      </p:sp>
      <p:sp>
        <p:nvSpPr>
          <p:cNvPr id="38920"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9CFB1D07-B302-4E8E-A81D-CC22FCF6BE39}" type="slidenum">
              <a:rPr lang="en-US" sz="1400">
                <a:solidFill>
                  <a:srgbClr val="1907A1"/>
                </a:solidFill>
              </a:rPr>
              <a:pPr/>
              <a:t>30</a:t>
            </a:fld>
            <a:endParaRPr lang="en-US" sz="1400">
              <a:solidFill>
                <a:srgbClr val="1907A1"/>
              </a:solidFill>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592138" y="1719263"/>
            <a:ext cx="4060825" cy="2143125"/>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eaLnBrk="0" hangingPunct="0">
              <a:defRPr/>
            </a:pPr>
            <a:endParaRPr lang="en-US">
              <a:solidFill>
                <a:schemeClr val="tx1"/>
              </a:solidFill>
            </a:endParaRPr>
          </a:p>
        </p:txBody>
      </p:sp>
      <p:sp>
        <p:nvSpPr>
          <p:cNvPr id="39939" name="AutoShape 5"/>
          <p:cNvSpPr>
            <a:spLocks noGrp="1" noChangeArrowheads="1"/>
          </p:cNvSpPr>
          <p:nvPr>
            <p:ph type="title"/>
          </p:nvPr>
        </p:nvSpPr>
        <p:spPr>
          <a:xfrm>
            <a:off x="342900" y="762000"/>
            <a:ext cx="7924800" cy="914400"/>
          </a:xfrm>
        </p:spPr>
        <p:txBody>
          <a:bodyPr/>
          <a:lstStyle/>
          <a:p>
            <a:pPr eaLnBrk="1" hangingPunct="1"/>
            <a:r>
              <a:rPr lang="en-US" sz="3600" smtClean="0"/>
              <a:t>Qualitative Variable - Example</a:t>
            </a:r>
          </a:p>
        </p:txBody>
      </p:sp>
      <p:sp>
        <p:nvSpPr>
          <p:cNvPr id="39940" name="Rectangle 3"/>
          <p:cNvSpPr>
            <a:spLocks noGrp="1" noChangeArrowheads="1"/>
          </p:cNvSpPr>
          <p:nvPr>
            <p:ph type="body" sz="half" idx="1"/>
          </p:nvPr>
        </p:nvSpPr>
        <p:spPr>
          <a:xfrm>
            <a:off x="614363" y="1784350"/>
            <a:ext cx="3994150" cy="4302125"/>
          </a:xfrm>
        </p:spPr>
        <p:txBody>
          <a:bodyPr/>
          <a:lstStyle/>
          <a:p>
            <a:pPr eaLnBrk="1" hangingPunct="1">
              <a:lnSpc>
                <a:spcPct val="90000"/>
              </a:lnSpc>
            </a:pPr>
            <a:r>
              <a:rPr lang="en-US" sz="1400" smtClean="0"/>
              <a:t>Frequently we wish to use </a:t>
            </a:r>
            <a:r>
              <a:rPr lang="en-US" sz="1400" smtClean="0">
                <a:solidFill>
                  <a:schemeClr val="accent1"/>
                </a:solidFill>
              </a:rPr>
              <a:t>nominal-scale </a:t>
            </a:r>
            <a:r>
              <a:rPr lang="en-US" sz="1400" smtClean="0"/>
              <a:t>variables—such as gender, whether the home has a swimming pool, or whether the sports team was the home or the visiting team—in our analysis. These are called </a:t>
            </a:r>
            <a:r>
              <a:rPr lang="en-US" sz="1400" b="1" smtClean="0">
                <a:solidFill>
                  <a:schemeClr val="accent1"/>
                </a:solidFill>
              </a:rPr>
              <a:t>qualitative variables</a:t>
            </a:r>
            <a:r>
              <a:rPr lang="en-US" sz="1400" b="1" smtClean="0"/>
              <a:t>.</a:t>
            </a:r>
          </a:p>
          <a:p>
            <a:pPr eaLnBrk="1" hangingPunct="1">
              <a:lnSpc>
                <a:spcPct val="90000"/>
              </a:lnSpc>
            </a:pPr>
            <a:r>
              <a:rPr lang="en-US" sz="1400" smtClean="0"/>
              <a:t>To use a qualitative variable in regression analysis, we use a scheme of </a:t>
            </a:r>
            <a:r>
              <a:rPr lang="en-US" sz="1400" b="1" smtClean="0">
                <a:solidFill>
                  <a:schemeClr val="accent1"/>
                </a:solidFill>
              </a:rPr>
              <a:t>dummy variables</a:t>
            </a:r>
            <a:r>
              <a:rPr lang="en-US" sz="1400" b="1" smtClean="0"/>
              <a:t> </a:t>
            </a:r>
            <a:r>
              <a:rPr lang="en-US" sz="1400" smtClean="0"/>
              <a:t>in which one of the two possible conditions is coded </a:t>
            </a:r>
            <a:r>
              <a:rPr lang="en-US" sz="1400" smtClean="0">
                <a:solidFill>
                  <a:schemeClr val="accent1"/>
                </a:solidFill>
              </a:rPr>
              <a:t>0</a:t>
            </a:r>
            <a:r>
              <a:rPr lang="en-US" sz="1400" smtClean="0"/>
              <a:t> and the other </a:t>
            </a:r>
            <a:r>
              <a:rPr lang="en-US" sz="1400" smtClean="0">
                <a:solidFill>
                  <a:schemeClr val="accent1"/>
                </a:solidFill>
              </a:rPr>
              <a:t>1</a:t>
            </a:r>
            <a:r>
              <a:rPr lang="en-US" sz="1400" smtClean="0"/>
              <a:t>.</a:t>
            </a:r>
          </a:p>
          <a:p>
            <a:pPr eaLnBrk="1" hangingPunct="1">
              <a:lnSpc>
                <a:spcPct val="90000"/>
              </a:lnSpc>
            </a:pPr>
            <a:endParaRPr lang="en-US" sz="1400" smtClean="0"/>
          </a:p>
          <a:p>
            <a:pPr eaLnBrk="1" hangingPunct="1">
              <a:buFont typeface="Wingdings" pitchFamily="2" charset="2"/>
              <a:buNone/>
            </a:pPr>
            <a:r>
              <a:rPr lang="en-US" sz="1400" smtClean="0"/>
              <a:t>EXAMPLE</a:t>
            </a:r>
          </a:p>
          <a:p>
            <a:pPr eaLnBrk="1" hangingPunct="1">
              <a:buFont typeface="Wingdings" pitchFamily="2" charset="2"/>
              <a:buNone/>
            </a:pPr>
            <a:r>
              <a:rPr lang="en-US" sz="1400" smtClean="0"/>
              <a:t>	Suppose in the Salsberry Realty example that the independent variable “garage” is added. For those homes without an attached garage, 0 is used; for homes with an attached garage, a 1 is used. We will refer to the “garage” variable as The data from Table 14–2 are entered into the MINITAB system.</a:t>
            </a:r>
            <a:endParaRPr lang="en-US" sz="2000" smtClean="0"/>
          </a:p>
          <a:p>
            <a:pPr eaLnBrk="1" hangingPunct="1"/>
            <a:endParaRPr lang="en-US" sz="2000" smtClean="0"/>
          </a:p>
        </p:txBody>
      </p:sp>
      <p:pic>
        <p:nvPicPr>
          <p:cNvPr id="39941" name="Picture 4"/>
          <p:cNvPicPr>
            <a:picLocks noGrp="1" noChangeAspect="1" noChangeArrowheads="1"/>
          </p:cNvPicPr>
          <p:nvPr>
            <p:ph sz="half" idx="2"/>
          </p:nvPr>
        </p:nvPicPr>
        <p:blipFill>
          <a:blip r:embed="rId3"/>
          <a:srcRect/>
          <a:stretch>
            <a:fillRect/>
          </a:stretch>
        </p:blipFill>
        <p:spPr>
          <a:xfrm>
            <a:off x="4849813" y="1905000"/>
            <a:ext cx="3592512" cy="4181475"/>
          </a:xfrm>
        </p:spPr>
      </p:pic>
      <p:sp>
        <p:nvSpPr>
          <p:cNvPr id="536583" name="Oval 7"/>
          <p:cNvSpPr>
            <a:spLocks noChangeArrowheads="1"/>
          </p:cNvSpPr>
          <p:nvPr/>
        </p:nvSpPr>
        <p:spPr bwMode="auto">
          <a:xfrm>
            <a:off x="7581900" y="1695450"/>
            <a:ext cx="1028700" cy="4648200"/>
          </a:xfrm>
          <a:prstGeom prst="ellipse">
            <a:avLst/>
          </a:prstGeom>
          <a:noFill/>
          <a:ln w="12700">
            <a:solidFill>
              <a:srgbClr val="FF0000"/>
            </a:solidFill>
            <a:round/>
            <a:headEnd/>
            <a:tailEnd/>
          </a:ln>
        </p:spPr>
        <p:txBody>
          <a:bodyPr wrap="none" anchor="ctr"/>
          <a:lstStyle/>
          <a:p>
            <a:pPr algn="ctr" eaLnBrk="0" hangingPunct="0"/>
            <a:endParaRPr lang="en-US"/>
          </a:p>
        </p:txBody>
      </p:sp>
      <p:sp>
        <p:nvSpPr>
          <p:cNvPr id="8" name="Rectangle 7"/>
          <p:cNvSpPr/>
          <p:nvPr/>
        </p:nvSpPr>
        <p:spPr>
          <a:xfrm>
            <a:off x="4686300" y="246743"/>
            <a:ext cx="4283532"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LO8 </a:t>
            </a:r>
            <a:r>
              <a:rPr lang="en-US" sz="2000" dirty="0">
                <a:solidFill>
                  <a:schemeClr val="tx1"/>
                </a:solidFill>
              </a:rPr>
              <a:t>Evaluate and use qualitative independent variables. </a:t>
            </a:r>
          </a:p>
        </p:txBody>
      </p:sp>
      <p:sp>
        <p:nvSpPr>
          <p:cNvPr id="39946"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9546F2AB-0E85-4778-BFFE-6C623C2F5CE9}" type="slidenum">
              <a:rPr lang="en-US" sz="1400">
                <a:solidFill>
                  <a:srgbClr val="1907A1"/>
                </a:solidFill>
              </a:rPr>
              <a:pPr/>
              <a:t>31</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6583"/>
                                        </p:tgtEl>
                                        <p:attrNameLst>
                                          <p:attrName>style.visibility</p:attrName>
                                        </p:attrNameLst>
                                      </p:cBhvr>
                                      <p:to>
                                        <p:strVal val="visible"/>
                                      </p:to>
                                    </p:set>
                                    <p:animEffect transition="in" filter="fade">
                                      <p:cBhvr>
                                        <p:cTn id="7" dur="500"/>
                                        <p:tgtEl>
                                          <p:spTgt spid="536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8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AutoShape 7"/>
          <p:cNvSpPr>
            <a:spLocks noGrp="1" noChangeArrowheads="1"/>
          </p:cNvSpPr>
          <p:nvPr>
            <p:ph type="title"/>
          </p:nvPr>
        </p:nvSpPr>
        <p:spPr/>
        <p:txBody>
          <a:bodyPr/>
          <a:lstStyle/>
          <a:p>
            <a:pPr eaLnBrk="1" hangingPunct="1"/>
            <a:r>
              <a:rPr lang="en-US" smtClean="0"/>
              <a:t>Qualitative Variable - Minitab</a:t>
            </a:r>
          </a:p>
        </p:txBody>
      </p:sp>
      <p:pic>
        <p:nvPicPr>
          <p:cNvPr id="40963" name="Picture 4"/>
          <p:cNvPicPr>
            <a:picLocks noGrp="1" noChangeAspect="1" noChangeArrowheads="1"/>
          </p:cNvPicPr>
          <p:nvPr>
            <p:ph idx="1"/>
          </p:nvPr>
        </p:nvPicPr>
        <p:blipFill>
          <a:blip r:embed="rId3"/>
          <a:srcRect/>
          <a:stretch>
            <a:fillRect/>
          </a:stretch>
        </p:blipFill>
        <p:spPr>
          <a:xfrm>
            <a:off x="1978025" y="1981200"/>
            <a:ext cx="5187950" cy="3886200"/>
          </a:xfrm>
        </p:spPr>
      </p:pic>
      <p:sp>
        <p:nvSpPr>
          <p:cNvPr id="40964" name="Rounded Rectangle 4"/>
          <p:cNvSpPr>
            <a:spLocks noChangeArrowheads="1"/>
          </p:cNvSpPr>
          <p:nvPr/>
        </p:nvSpPr>
        <p:spPr bwMode="auto">
          <a:xfrm>
            <a:off x="2786063" y="2525713"/>
            <a:ext cx="428625" cy="3467100"/>
          </a:xfrm>
          <a:prstGeom prst="roundRect">
            <a:avLst>
              <a:gd name="adj" fmla="val 16667"/>
            </a:avLst>
          </a:prstGeom>
          <a:solidFill>
            <a:schemeClr val="accent1">
              <a:alpha val="18823"/>
            </a:schemeClr>
          </a:solidFill>
          <a:ln w="9525" algn="ctr">
            <a:solidFill>
              <a:schemeClr val="tx1"/>
            </a:solidFill>
            <a:round/>
            <a:headEnd/>
            <a:tailEnd/>
          </a:ln>
        </p:spPr>
        <p:txBody>
          <a:bodyPr wrap="none" anchor="ctr"/>
          <a:lstStyle/>
          <a:p>
            <a:pPr algn="ctr" eaLnBrk="0" hangingPunct="0"/>
            <a:endParaRPr lang="en-US"/>
          </a:p>
        </p:txBody>
      </p:sp>
      <p:sp>
        <p:nvSpPr>
          <p:cNvPr id="40965" name="TextBox 5"/>
          <p:cNvSpPr txBox="1">
            <a:spLocks noChangeArrowheads="1"/>
          </p:cNvSpPr>
          <p:nvPr/>
        </p:nvSpPr>
        <p:spPr bwMode="auto">
          <a:xfrm>
            <a:off x="254000" y="3376613"/>
            <a:ext cx="1539875" cy="461962"/>
          </a:xfrm>
          <a:prstGeom prst="rect">
            <a:avLst/>
          </a:prstGeom>
          <a:noFill/>
          <a:ln w="9525">
            <a:noFill/>
            <a:miter lim="800000"/>
            <a:headEnd/>
            <a:tailEnd/>
          </a:ln>
        </p:spPr>
        <p:txBody>
          <a:bodyPr>
            <a:spAutoFit/>
          </a:bodyPr>
          <a:lstStyle/>
          <a:p>
            <a:pPr algn="ctr" eaLnBrk="0" hangingPunct="0"/>
            <a:r>
              <a:rPr lang="en-US"/>
              <a:t>Garage as ‘dummy’</a:t>
            </a:r>
          </a:p>
          <a:p>
            <a:pPr eaLnBrk="0" hangingPunct="0"/>
            <a:r>
              <a:rPr lang="en-US"/>
              <a:t>variable</a:t>
            </a:r>
          </a:p>
        </p:txBody>
      </p:sp>
      <p:sp>
        <p:nvSpPr>
          <p:cNvPr id="7" name="Rectangle 6"/>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LO8</a:t>
            </a:r>
            <a:endParaRPr lang="en-US" sz="2000" dirty="0">
              <a:solidFill>
                <a:schemeClr val="tx1"/>
              </a:solidFill>
            </a:endParaRPr>
          </a:p>
        </p:txBody>
      </p:sp>
      <p:sp>
        <p:nvSpPr>
          <p:cNvPr id="40969"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8D71FB9F-97FE-48A8-A86C-A1B5D657A6CB}" type="slidenum">
              <a:rPr lang="en-US" sz="1400">
                <a:solidFill>
                  <a:srgbClr val="1907A1"/>
                </a:solidFill>
              </a:rPr>
              <a:pPr/>
              <a:t>32</a:t>
            </a:fld>
            <a:endParaRPr lang="en-US" sz="1400">
              <a:solidFill>
                <a:srgbClr val="1907A1"/>
              </a:solidFill>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8"/>
          <p:cNvSpPr>
            <a:spLocks noGrp="1" noChangeArrowheads="1"/>
          </p:cNvSpPr>
          <p:nvPr>
            <p:ph type="title"/>
          </p:nvPr>
        </p:nvSpPr>
        <p:spPr/>
        <p:txBody>
          <a:bodyPr/>
          <a:lstStyle/>
          <a:p>
            <a:pPr eaLnBrk="1" hangingPunct="1"/>
            <a:r>
              <a:rPr lang="en-US" smtClean="0"/>
              <a:t>Using the Model for Estimation</a:t>
            </a:r>
          </a:p>
        </p:txBody>
      </p:sp>
      <p:sp>
        <p:nvSpPr>
          <p:cNvPr id="41987" name="Rectangle 3"/>
          <p:cNvSpPr>
            <a:spLocks noGrp="1" noChangeArrowheads="1"/>
          </p:cNvSpPr>
          <p:nvPr>
            <p:ph type="body" sz="half" idx="1"/>
          </p:nvPr>
        </p:nvSpPr>
        <p:spPr>
          <a:xfrm>
            <a:off x="838200" y="1905000"/>
            <a:ext cx="7551738" cy="3790950"/>
          </a:xfrm>
        </p:spPr>
        <p:txBody>
          <a:bodyPr/>
          <a:lstStyle/>
          <a:p>
            <a:pPr eaLnBrk="1" hangingPunct="1">
              <a:buFont typeface="Wingdings" pitchFamily="2" charset="2"/>
              <a:buNone/>
            </a:pPr>
            <a:r>
              <a:rPr lang="en-US" sz="1600" smtClean="0"/>
              <a:t>	What is the effect of the garage variable? Suppose we have two houses exactly alike next to each other in Buffalo, New York; </a:t>
            </a:r>
            <a:r>
              <a:rPr lang="en-US" sz="1600" smtClean="0">
                <a:solidFill>
                  <a:schemeClr val="accent1"/>
                </a:solidFill>
              </a:rPr>
              <a:t>one has an attached garage, and the other does not</a:t>
            </a:r>
            <a:r>
              <a:rPr lang="en-US" sz="1600" smtClean="0"/>
              <a:t>. Both homes have 3 inches of insulation, and the mean January temperature in Buffalo is 20 degrees. </a:t>
            </a:r>
          </a:p>
          <a:p>
            <a:pPr eaLnBrk="1" hangingPunct="1">
              <a:buFont typeface="Wingdings" pitchFamily="2" charset="2"/>
              <a:buNone/>
            </a:pPr>
            <a:endParaRPr lang="en-US" sz="1600" smtClean="0"/>
          </a:p>
          <a:p>
            <a:pPr eaLnBrk="1" hangingPunct="1">
              <a:buFont typeface="Wingdings" pitchFamily="2" charset="2"/>
              <a:buNone/>
            </a:pPr>
            <a:r>
              <a:rPr lang="en-US" sz="1600" smtClean="0"/>
              <a:t>	For the house without an attached garage, a 0 is substituted for in the regression equation. The estimated heating cost is $280.90, found by:</a:t>
            </a:r>
          </a:p>
          <a:p>
            <a:pPr eaLnBrk="1" hangingPunct="1">
              <a:buFont typeface="Wingdings" pitchFamily="2" charset="2"/>
              <a:buNone/>
            </a:pPr>
            <a:endParaRPr lang="en-US" sz="1600" smtClean="0"/>
          </a:p>
          <a:p>
            <a:pPr eaLnBrk="1" hangingPunct="1">
              <a:buFont typeface="Wingdings" pitchFamily="2" charset="2"/>
              <a:buNone/>
            </a:pPr>
            <a:endParaRPr lang="en-US" sz="1600" smtClean="0"/>
          </a:p>
          <a:p>
            <a:pPr eaLnBrk="1" hangingPunct="1">
              <a:buFont typeface="Wingdings" pitchFamily="2" charset="2"/>
              <a:buNone/>
            </a:pPr>
            <a:endParaRPr lang="en-US" sz="1600" smtClean="0"/>
          </a:p>
          <a:p>
            <a:pPr eaLnBrk="1" hangingPunct="1">
              <a:buFont typeface="Wingdings" pitchFamily="2" charset="2"/>
              <a:buNone/>
            </a:pPr>
            <a:r>
              <a:rPr lang="en-US" sz="1600" smtClean="0"/>
              <a:t>	For the house with an attached garage, a 1 is substituted for in the regression equation. The estimated heating cost is $358.30, found by:</a:t>
            </a:r>
          </a:p>
          <a:p>
            <a:pPr eaLnBrk="1" hangingPunct="1">
              <a:buFont typeface="Wingdings" pitchFamily="2" charset="2"/>
              <a:buNone/>
            </a:pPr>
            <a:endParaRPr lang="en-US" sz="1600" smtClean="0"/>
          </a:p>
          <a:p>
            <a:pPr eaLnBrk="1" hangingPunct="1"/>
            <a:endParaRPr lang="en-US" sz="2000" smtClean="0"/>
          </a:p>
          <a:p>
            <a:pPr eaLnBrk="1" hangingPunct="1"/>
            <a:endParaRPr lang="en-US" sz="2000" smtClean="0"/>
          </a:p>
        </p:txBody>
      </p:sp>
      <p:pic>
        <p:nvPicPr>
          <p:cNvPr id="41988" name="Picture 4"/>
          <p:cNvPicPr>
            <a:picLocks noGrp="1" noChangeAspect="1" noChangeArrowheads="1"/>
          </p:cNvPicPr>
          <p:nvPr>
            <p:ph sz="quarter" idx="2"/>
          </p:nvPr>
        </p:nvPicPr>
        <p:blipFill>
          <a:blip r:embed="rId3"/>
          <a:srcRect/>
          <a:stretch>
            <a:fillRect/>
          </a:stretch>
        </p:blipFill>
        <p:spPr>
          <a:xfrm>
            <a:off x="2817813" y="3932238"/>
            <a:ext cx="3770312" cy="627062"/>
          </a:xfrm>
        </p:spPr>
      </p:pic>
      <p:pic>
        <p:nvPicPr>
          <p:cNvPr id="41989" name="Picture 7"/>
          <p:cNvPicPr>
            <a:picLocks noGrp="1" noChangeAspect="1" noChangeArrowheads="1"/>
          </p:cNvPicPr>
          <p:nvPr>
            <p:ph sz="quarter" idx="3"/>
          </p:nvPr>
        </p:nvPicPr>
        <p:blipFill>
          <a:blip r:embed="rId4"/>
          <a:srcRect/>
          <a:stretch>
            <a:fillRect/>
          </a:stretch>
        </p:blipFill>
        <p:spPr>
          <a:xfrm>
            <a:off x="2808288" y="5421313"/>
            <a:ext cx="3770312" cy="533400"/>
          </a:xfrm>
        </p:spPr>
      </p:pic>
      <p:grpSp>
        <p:nvGrpSpPr>
          <p:cNvPr id="2" name="Group 16"/>
          <p:cNvGrpSpPr>
            <a:grpSpLocks/>
          </p:cNvGrpSpPr>
          <p:nvPr/>
        </p:nvGrpSpPr>
        <p:grpSpPr bwMode="auto">
          <a:xfrm>
            <a:off x="5594350" y="4152900"/>
            <a:ext cx="2005013" cy="493713"/>
            <a:chOff x="3524" y="2616"/>
            <a:chExt cx="1263" cy="311"/>
          </a:xfrm>
        </p:grpSpPr>
        <p:sp>
          <p:nvSpPr>
            <p:cNvPr id="41998" name="Oval 12"/>
            <p:cNvSpPr>
              <a:spLocks noChangeArrowheads="1"/>
            </p:cNvSpPr>
            <p:nvPr/>
          </p:nvSpPr>
          <p:spPr bwMode="auto">
            <a:xfrm>
              <a:off x="3524" y="2616"/>
              <a:ext cx="515" cy="311"/>
            </a:xfrm>
            <a:prstGeom prst="ellipse">
              <a:avLst/>
            </a:prstGeom>
            <a:noFill/>
            <a:ln w="19050">
              <a:solidFill>
                <a:srgbClr val="FF0000"/>
              </a:solidFill>
              <a:round/>
              <a:headEnd/>
              <a:tailEnd/>
            </a:ln>
          </p:spPr>
          <p:txBody>
            <a:bodyPr wrap="none" anchor="ctr"/>
            <a:lstStyle/>
            <a:p>
              <a:pPr algn="ctr" eaLnBrk="0" hangingPunct="0"/>
              <a:endParaRPr lang="en-US"/>
            </a:p>
          </p:txBody>
        </p:sp>
        <p:sp>
          <p:nvSpPr>
            <p:cNvPr id="41999" name="Text Box 14"/>
            <p:cNvSpPr txBox="1">
              <a:spLocks noChangeArrowheads="1"/>
            </p:cNvSpPr>
            <p:nvPr/>
          </p:nvSpPr>
          <p:spPr bwMode="auto">
            <a:xfrm>
              <a:off x="4022" y="2676"/>
              <a:ext cx="765" cy="173"/>
            </a:xfrm>
            <a:prstGeom prst="rect">
              <a:avLst/>
            </a:prstGeom>
            <a:noFill/>
            <a:ln w="9525" algn="ctr">
              <a:noFill/>
              <a:miter lim="800000"/>
              <a:headEnd/>
              <a:tailEnd/>
            </a:ln>
          </p:spPr>
          <p:txBody>
            <a:bodyPr wrap="none">
              <a:spAutoFit/>
            </a:bodyPr>
            <a:lstStyle/>
            <a:p>
              <a:pPr algn="ctr" eaLnBrk="0" hangingPunct="0"/>
              <a:r>
                <a:rPr lang="en-US">
                  <a:solidFill>
                    <a:srgbClr val="FF3101"/>
                  </a:solidFill>
                </a:rPr>
                <a:t>Without garage</a:t>
              </a:r>
            </a:p>
          </p:txBody>
        </p:sp>
      </p:grpSp>
      <p:grpSp>
        <p:nvGrpSpPr>
          <p:cNvPr id="3" name="Group 17"/>
          <p:cNvGrpSpPr>
            <a:grpSpLocks/>
          </p:cNvGrpSpPr>
          <p:nvPr/>
        </p:nvGrpSpPr>
        <p:grpSpPr bwMode="auto">
          <a:xfrm>
            <a:off x="5541963" y="5586413"/>
            <a:ext cx="1928812" cy="493712"/>
            <a:chOff x="3491" y="3519"/>
            <a:chExt cx="1215" cy="311"/>
          </a:xfrm>
        </p:grpSpPr>
        <p:sp>
          <p:nvSpPr>
            <p:cNvPr id="41996" name="Oval 13"/>
            <p:cNvSpPr>
              <a:spLocks noChangeArrowheads="1"/>
            </p:cNvSpPr>
            <p:nvPr/>
          </p:nvSpPr>
          <p:spPr bwMode="auto">
            <a:xfrm>
              <a:off x="3491" y="3519"/>
              <a:ext cx="515" cy="311"/>
            </a:xfrm>
            <a:prstGeom prst="ellipse">
              <a:avLst/>
            </a:prstGeom>
            <a:noFill/>
            <a:ln w="19050">
              <a:solidFill>
                <a:srgbClr val="FF0000"/>
              </a:solidFill>
              <a:round/>
              <a:headEnd/>
              <a:tailEnd/>
            </a:ln>
          </p:spPr>
          <p:txBody>
            <a:bodyPr wrap="none" anchor="ctr"/>
            <a:lstStyle/>
            <a:p>
              <a:pPr algn="ctr" eaLnBrk="0" hangingPunct="0"/>
              <a:endParaRPr lang="en-US"/>
            </a:p>
          </p:txBody>
        </p:sp>
        <p:sp>
          <p:nvSpPr>
            <p:cNvPr id="41997" name="Text Box 15"/>
            <p:cNvSpPr txBox="1">
              <a:spLocks noChangeArrowheads="1"/>
            </p:cNvSpPr>
            <p:nvPr/>
          </p:nvSpPr>
          <p:spPr bwMode="auto">
            <a:xfrm>
              <a:off x="4074" y="3565"/>
              <a:ext cx="632" cy="173"/>
            </a:xfrm>
            <a:prstGeom prst="rect">
              <a:avLst/>
            </a:prstGeom>
            <a:noFill/>
            <a:ln w="9525" algn="ctr">
              <a:noFill/>
              <a:miter lim="800000"/>
              <a:headEnd/>
              <a:tailEnd/>
            </a:ln>
          </p:spPr>
          <p:txBody>
            <a:bodyPr wrap="none">
              <a:spAutoFit/>
            </a:bodyPr>
            <a:lstStyle/>
            <a:p>
              <a:pPr algn="ctr" eaLnBrk="0" hangingPunct="0"/>
              <a:r>
                <a:rPr lang="en-US">
                  <a:solidFill>
                    <a:srgbClr val="FF3101"/>
                  </a:solidFill>
                </a:rPr>
                <a:t>With garage</a:t>
              </a:r>
            </a:p>
          </p:txBody>
        </p:sp>
      </p:grpSp>
      <p:sp>
        <p:nvSpPr>
          <p:cNvPr id="13" name="Rectangle 12"/>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LO8</a:t>
            </a:r>
            <a:endParaRPr lang="en-US" sz="2000" dirty="0">
              <a:solidFill>
                <a:schemeClr val="tx1"/>
              </a:solidFill>
            </a:endParaRPr>
          </a:p>
        </p:txBody>
      </p:sp>
      <p:sp>
        <p:nvSpPr>
          <p:cNvPr id="41995"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02255D24-DCC4-41FA-B229-C082725F6687}" type="slidenum">
              <a:rPr lang="en-US" sz="1400">
                <a:solidFill>
                  <a:srgbClr val="1907A1"/>
                </a:solidFill>
              </a:rPr>
              <a:pPr/>
              <a:t>33</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ounded Rectangle 7"/>
          <p:cNvSpPr/>
          <p:nvPr/>
        </p:nvSpPr>
        <p:spPr bwMode="auto">
          <a:xfrm>
            <a:off x="1887538" y="4232275"/>
            <a:ext cx="6459537" cy="1700213"/>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eaLnBrk="0" hangingPunct="0">
              <a:defRPr/>
            </a:pPr>
            <a:endParaRPr lang="en-US">
              <a:solidFill>
                <a:schemeClr val="tx1"/>
              </a:solidFill>
            </a:endParaRPr>
          </a:p>
        </p:txBody>
      </p:sp>
      <p:sp>
        <p:nvSpPr>
          <p:cNvPr id="43011" name="AutoShape 2"/>
          <p:cNvSpPr>
            <a:spLocks noGrp="1" noChangeArrowheads="1"/>
          </p:cNvSpPr>
          <p:nvPr>
            <p:ph type="title"/>
          </p:nvPr>
        </p:nvSpPr>
        <p:spPr>
          <a:xfrm>
            <a:off x="533400" y="419100"/>
            <a:ext cx="7924800" cy="914400"/>
          </a:xfrm>
        </p:spPr>
        <p:txBody>
          <a:bodyPr lIns="92075" tIns="46038" rIns="92075" bIns="46038"/>
          <a:lstStyle/>
          <a:p>
            <a:pPr eaLnBrk="1" hangingPunct="1"/>
            <a:r>
              <a:rPr lang="en-US" sz="3200" smtClean="0"/>
              <a:t>Evaluating Individual Regression Coefficients (</a:t>
            </a:r>
            <a:r>
              <a:rPr lang="el-GR" sz="3200" smtClean="0">
                <a:cs typeface="Arial" charset="0"/>
              </a:rPr>
              <a:t>β</a:t>
            </a:r>
            <a:r>
              <a:rPr lang="en-US" sz="3200" baseline="-25000" smtClean="0">
                <a:cs typeface="Arial" charset="0"/>
              </a:rPr>
              <a:t>i</a:t>
            </a:r>
            <a:r>
              <a:rPr lang="en-US" sz="3200" smtClean="0">
                <a:cs typeface="Arial" charset="0"/>
              </a:rPr>
              <a:t> = 0)</a:t>
            </a:r>
            <a:endParaRPr lang="el-GR" sz="3200" smtClean="0">
              <a:cs typeface="Arial" charset="0"/>
            </a:endParaRPr>
          </a:p>
        </p:txBody>
      </p:sp>
      <p:sp>
        <p:nvSpPr>
          <p:cNvPr id="545795" name="Rectangle 3"/>
          <p:cNvSpPr>
            <a:spLocks noGrp="1" noChangeArrowheads="1"/>
          </p:cNvSpPr>
          <p:nvPr>
            <p:ph type="body" sz="half" idx="1"/>
          </p:nvPr>
        </p:nvSpPr>
        <p:spPr>
          <a:xfrm>
            <a:off x="838200" y="1276350"/>
            <a:ext cx="8024813" cy="5334000"/>
          </a:xfrm>
        </p:spPr>
        <p:txBody>
          <a:bodyPr lIns="92075" tIns="46038" rIns="92075" bIns="46038"/>
          <a:lstStyle/>
          <a:p>
            <a:pPr eaLnBrk="1" hangingPunct="1">
              <a:lnSpc>
                <a:spcPct val="90000"/>
              </a:lnSpc>
            </a:pPr>
            <a:r>
              <a:rPr lang="en-US" sz="2400" smtClean="0"/>
              <a:t>This test is used to determine which independent variables have nonzero regression coefficients. </a:t>
            </a:r>
          </a:p>
          <a:p>
            <a:pPr eaLnBrk="1" hangingPunct="1">
              <a:lnSpc>
                <a:spcPct val="90000"/>
              </a:lnSpc>
            </a:pPr>
            <a:r>
              <a:rPr lang="en-US" sz="2400" smtClean="0"/>
              <a:t>The variables that have zero regression coefficients are usually dropped from the analysis.</a:t>
            </a:r>
          </a:p>
          <a:p>
            <a:pPr eaLnBrk="1" hangingPunct="1">
              <a:lnSpc>
                <a:spcPct val="90000"/>
              </a:lnSpc>
            </a:pPr>
            <a:r>
              <a:rPr lang="en-US" sz="2400" smtClean="0"/>
              <a:t>The test statistic is the </a:t>
            </a:r>
            <a:r>
              <a:rPr lang="en-US" sz="2400" i="1" smtClean="0"/>
              <a:t>t</a:t>
            </a:r>
            <a:r>
              <a:rPr lang="en-US" sz="2400" smtClean="0"/>
              <a:t> distribution with    </a:t>
            </a:r>
            <a:br>
              <a:rPr lang="en-US" sz="2400" smtClean="0"/>
            </a:br>
            <a:r>
              <a:rPr lang="en-US" sz="2400" i="1" smtClean="0">
                <a:solidFill>
                  <a:schemeClr val="accent1"/>
                </a:solidFill>
              </a:rPr>
              <a:t>n-</a:t>
            </a:r>
            <a:r>
              <a:rPr lang="en-US" sz="2400" smtClean="0">
                <a:solidFill>
                  <a:schemeClr val="accent1"/>
                </a:solidFill>
              </a:rPr>
              <a:t>(</a:t>
            </a:r>
            <a:r>
              <a:rPr lang="en-US" sz="2400" i="1" smtClean="0">
                <a:solidFill>
                  <a:schemeClr val="accent1"/>
                </a:solidFill>
              </a:rPr>
              <a:t>k</a:t>
            </a:r>
            <a:r>
              <a:rPr lang="en-US" sz="2400" smtClean="0">
                <a:solidFill>
                  <a:schemeClr val="accent1"/>
                </a:solidFill>
              </a:rPr>
              <a:t>+1)</a:t>
            </a:r>
            <a:r>
              <a:rPr lang="en-US" sz="2400" smtClean="0"/>
              <a:t> or </a:t>
            </a:r>
            <a:r>
              <a:rPr lang="en-US" sz="2400" i="1" smtClean="0">
                <a:solidFill>
                  <a:schemeClr val="accent1"/>
                </a:solidFill>
              </a:rPr>
              <a:t>n-k-1</a:t>
            </a:r>
            <a:r>
              <a:rPr lang="en-US" sz="2400" smtClean="0"/>
              <a:t>degrees of freedom.</a:t>
            </a:r>
          </a:p>
          <a:p>
            <a:pPr eaLnBrk="1" hangingPunct="1">
              <a:lnSpc>
                <a:spcPct val="90000"/>
              </a:lnSpc>
            </a:pPr>
            <a:r>
              <a:rPr lang="en-US" sz="2400" smtClean="0"/>
              <a:t>The hypothesis test is as follows:</a:t>
            </a:r>
          </a:p>
          <a:p>
            <a:pPr eaLnBrk="1" hangingPunct="1">
              <a:lnSpc>
                <a:spcPct val="90000"/>
              </a:lnSpc>
              <a:buFont typeface="Wingdings" pitchFamily="2" charset="2"/>
              <a:buNone/>
            </a:pPr>
            <a:endParaRPr lang="en-US" sz="2400" smtClean="0"/>
          </a:p>
          <a:p>
            <a:pPr eaLnBrk="1" hangingPunct="1">
              <a:lnSpc>
                <a:spcPct val="90000"/>
              </a:lnSpc>
              <a:buFont typeface="Wingdings" pitchFamily="2" charset="2"/>
              <a:buNone/>
            </a:pPr>
            <a:r>
              <a:rPr lang="en-US" b="1" smtClean="0">
                <a:cs typeface="Arial" charset="0"/>
              </a:rPr>
              <a:t>			</a:t>
            </a:r>
            <a:r>
              <a:rPr lang="en-US" smtClean="0">
                <a:cs typeface="Arial" charset="0"/>
              </a:rPr>
              <a:t>H</a:t>
            </a:r>
            <a:r>
              <a:rPr lang="en-US" baseline="-25000" smtClean="0">
                <a:cs typeface="Arial" charset="0"/>
              </a:rPr>
              <a:t>0</a:t>
            </a:r>
            <a:r>
              <a:rPr lang="en-US" smtClean="0">
                <a:cs typeface="Arial" charset="0"/>
              </a:rPr>
              <a:t>: </a:t>
            </a:r>
            <a:r>
              <a:rPr lang="el-GR" smtClean="0">
                <a:cs typeface="Arial" charset="0"/>
              </a:rPr>
              <a:t>β</a:t>
            </a:r>
            <a:r>
              <a:rPr lang="en-US" baseline="-25000" smtClean="0">
                <a:cs typeface="Arial" charset="0"/>
              </a:rPr>
              <a:t>i</a:t>
            </a:r>
            <a:r>
              <a:rPr lang="en-US" smtClean="0">
                <a:cs typeface="Arial" charset="0"/>
              </a:rPr>
              <a:t> = 0	 </a:t>
            </a:r>
          </a:p>
          <a:p>
            <a:pPr eaLnBrk="1" hangingPunct="1">
              <a:lnSpc>
                <a:spcPct val="90000"/>
              </a:lnSpc>
              <a:buFont typeface="Wingdings" pitchFamily="2" charset="2"/>
              <a:buNone/>
            </a:pPr>
            <a:r>
              <a:rPr lang="en-US" smtClean="0">
                <a:cs typeface="Arial" charset="0"/>
              </a:rPr>
              <a:t>			H</a:t>
            </a:r>
            <a:r>
              <a:rPr lang="en-US" baseline="-25000" smtClean="0">
                <a:cs typeface="Arial" charset="0"/>
              </a:rPr>
              <a:t>1</a:t>
            </a:r>
            <a:r>
              <a:rPr lang="en-US" smtClean="0">
                <a:cs typeface="Arial" charset="0"/>
              </a:rPr>
              <a:t>: </a:t>
            </a:r>
            <a:r>
              <a:rPr lang="el-GR" smtClean="0">
                <a:cs typeface="Arial" charset="0"/>
              </a:rPr>
              <a:t>β</a:t>
            </a:r>
            <a:r>
              <a:rPr lang="en-US" baseline="-25000" smtClean="0">
                <a:cs typeface="Arial" charset="0"/>
              </a:rPr>
              <a:t>i</a:t>
            </a:r>
            <a:r>
              <a:rPr lang="en-US" smtClean="0">
                <a:cs typeface="Arial" charset="0"/>
              </a:rPr>
              <a:t> ≠ 0</a:t>
            </a:r>
          </a:p>
          <a:p>
            <a:pPr eaLnBrk="1" hangingPunct="1">
              <a:lnSpc>
                <a:spcPct val="90000"/>
              </a:lnSpc>
              <a:buFont typeface="Wingdings" pitchFamily="2" charset="2"/>
              <a:buNone/>
            </a:pPr>
            <a:r>
              <a:rPr lang="en-US" smtClean="0">
                <a:cs typeface="Arial" charset="0"/>
              </a:rPr>
              <a:t>			Reject H</a:t>
            </a:r>
            <a:r>
              <a:rPr lang="en-US" baseline="-25000" smtClean="0">
                <a:cs typeface="Arial" charset="0"/>
              </a:rPr>
              <a:t>0</a:t>
            </a:r>
            <a:r>
              <a:rPr lang="en-US" smtClean="0">
                <a:cs typeface="Arial" charset="0"/>
              </a:rPr>
              <a:t> if </a:t>
            </a:r>
            <a:r>
              <a:rPr lang="en-US" i="1" smtClean="0">
                <a:cs typeface="Arial" charset="0"/>
              </a:rPr>
              <a:t>t </a:t>
            </a:r>
            <a:r>
              <a:rPr lang="en-US" smtClean="0">
                <a:cs typeface="Arial" charset="0"/>
              </a:rPr>
              <a:t>&gt; </a:t>
            </a:r>
            <a:r>
              <a:rPr lang="en-US" i="1" smtClean="0">
                <a:cs typeface="Arial" charset="0"/>
              </a:rPr>
              <a:t>t</a:t>
            </a:r>
            <a:r>
              <a:rPr lang="en-US" baseline="-25000" smtClean="0">
                <a:cs typeface="Arial" charset="0"/>
                <a:sym typeface="Symbol" pitchFamily="18" charset="2"/>
              </a:rPr>
              <a:t>/2,n-k-1  </a:t>
            </a:r>
            <a:r>
              <a:rPr lang="en-US" i="1" smtClean="0">
                <a:cs typeface="Arial" charset="0"/>
              </a:rPr>
              <a:t>or  t </a:t>
            </a:r>
            <a:r>
              <a:rPr lang="en-US" smtClean="0">
                <a:cs typeface="Arial" charset="0"/>
              </a:rPr>
              <a:t>&lt; -</a:t>
            </a:r>
            <a:r>
              <a:rPr lang="en-US" i="1" smtClean="0">
                <a:cs typeface="Arial" charset="0"/>
              </a:rPr>
              <a:t>t</a:t>
            </a:r>
            <a:r>
              <a:rPr lang="en-US" baseline="-25000" smtClean="0">
                <a:cs typeface="Arial" charset="0"/>
                <a:sym typeface="Symbol" pitchFamily="18" charset="2"/>
              </a:rPr>
              <a:t>/2,n-k-1</a:t>
            </a:r>
          </a:p>
        </p:txBody>
      </p:sp>
      <p:grpSp>
        <p:nvGrpSpPr>
          <p:cNvPr id="2" name="Group 4"/>
          <p:cNvGrpSpPr>
            <a:grpSpLocks/>
          </p:cNvGrpSpPr>
          <p:nvPr/>
        </p:nvGrpSpPr>
        <p:grpSpPr bwMode="auto">
          <a:xfrm>
            <a:off x="4318000" y="5654675"/>
            <a:ext cx="2109788" cy="1203325"/>
            <a:chOff x="2792" y="3360"/>
            <a:chExt cx="1329" cy="758"/>
          </a:xfrm>
        </p:grpSpPr>
        <p:pic>
          <p:nvPicPr>
            <p:cNvPr id="43018" name="Picture 5"/>
            <p:cNvPicPr>
              <a:picLocks noChangeAspect="1" noChangeArrowheads="1"/>
            </p:cNvPicPr>
            <p:nvPr/>
          </p:nvPicPr>
          <p:blipFill>
            <a:blip r:embed="rId3"/>
            <a:srcRect/>
            <a:stretch>
              <a:fillRect/>
            </a:stretch>
          </p:blipFill>
          <p:spPr bwMode="auto">
            <a:xfrm>
              <a:off x="3178" y="3680"/>
              <a:ext cx="943" cy="438"/>
            </a:xfrm>
            <a:prstGeom prst="rect">
              <a:avLst/>
            </a:prstGeom>
            <a:noFill/>
            <a:ln w="9525">
              <a:noFill/>
              <a:miter lim="800000"/>
              <a:headEnd/>
              <a:tailEnd/>
            </a:ln>
          </p:spPr>
        </p:pic>
        <p:sp>
          <p:nvSpPr>
            <p:cNvPr id="43019" name="Line 6"/>
            <p:cNvSpPr>
              <a:spLocks noChangeShapeType="1"/>
            </p:cNvSpPr>
            <p:nvPr/>
          </p:nvSpPr>
          <p:spPr bwMode="auto">
            <a:xfrm>
              <a:off x="2792" y="3360"/>
              <a:ext cx="432" cy="440"/>
            </a:xfrm>
            <a:prstGeom prst="line">
              <a:avLst/>
            </a:prstGeom>
            <a:noFill/>
            <a:ln w="9525">
              <a:solidFill>
                <a:srgbClr val="FF3101"/>
              </a:solidFill>
              <a:round/>
              <a:headEnd/>
              <a:tailEnd type="triangle" w="med" len="med"/>
            </a:ln>
          </p:spPr>
          <p:txBody>
            <a:bodyPr/>
            <a:lstStyle/>
            <a:p>
              <a:endParaRPr lang="en-US"/>
            </a:p>
          </p:txBody>
        </p:sp>
        <p:sp>
          <p:nvSpPr>
            <p:cNvPr id="43020" name="Line 7"/>
            <p:cNvSpPr>
              <a:spLocks noChangeShapeType="1"/>
            </p:cNvSpPr>
            <p:nvPr/>
          </p:nvSpPr>
          <p:spPr bwMode="auto">
            <a:xfrm flipH="1">
              <a:off x="3340" y="3429"/>
              <a:ext cx="647" cy="356"/>
            </a:xfrm>
            <a:prstGeom prst="line">
              <a:avLst/>
            </a:prstGeom>
            <a:noFill/>
            <a:ln w="9525">
              <a:solidFill>
                <a:srgbClr val="FF3101"/>
              </a:solidFill>
              <a:round/>
              <a:headEnd/>
              <a:tailEnd type="triangle" w="med" len="med"/>
            </a:ln>
          </p:spPr>
          <p:txBody>
            <a:bodyPr/>
            <a:lstStyle/>
            <a:p>
              <a:endParaRPr lang="en-US"/>
            </a:p>
          </p:txBody>
        </p:sp>
      </p:grpSp>
      <p:sp>
        <p:nvSpPr>
          <p:cNvPr id="10" name="Rectangle 9"/>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LO8</a:t>
            </a:r>
            <a:endParaRPr lang="en-US" sz="2000" dirty="0">
              <a:solidFill>
                <a:schemeClr val="tx1"/>
              </a:solidFill>
            </a:endParaRPr>
          </a:p>
        </p:txBody>
      </p:sp>
      <p:sp>
        <p:nvSpPr>
          <p:cNvPr id="43017"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2C0D12E0-FD0B-4F44-9B30-2F5928903C26}" type="slidenum">
              <a:rPr lang="en-US" sz="1400">
                <a:solidFill>
                  <a:srgbClr val="1907A1"/>
                </a:solidFill>
              </a:rPr>
              <a:pPr/>
              <a:t>34</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45795">
                                            <p:txEl>
                                              <p:pRg st="0" end="0"/>
                                            </p:txEl>
                                          </p:spTgt>
                                        </p:tgtEl>
                                        <p:attrNameLst>
                                          <p:attrName>style.visibility</p:attrName>
                                        </p:attrNameLst>
                                      </p:cBhvr>
                                      <p:to>
                                        <p:strVal val="visible"/>
                                      </p:to>
                                    </p:set>
                                    <p:animEffect transition="in" filter="wipe(up)">
                                      <p:cBhvr>
                                        <p:cTn id="7" dur="500"/>
                                        <p:tgtEl>
                                          <p:spTgt spid="5457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45795">
                                            <p:txEl>
                                              <p:pRg st="1" end="1"/>
                                            </p:txEl>
                                          </p:spTgt>
                                        </p:tgtEl>
                                        <p:attrNameLst>
                                          <p:attrName>style.visibility</p:attrName>
                                        </p:attrNameLst>
                                      </p:cBhvr>
                                      <p:to>
                                        <p:strVal val="visible"/>
                                      </p:to>
                                    </p:set>
                                    <p:animEffect transition="in" filter="wipe(up)">
                                      <p:cBhvr>
                                        <p:cTn id="12" dur="500"/>
                                        <p:tgtEl>
                                          <p:spTgt spid="5457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45795">
                                            <p:txEl>
                                              <p:pRg st="2" end="2"/>
                                            </p:txEl>
                                          </p:spTgt>
                                        </p:tgtEl>
                                        <p:attrNameLst>
                                          <p:attrName>style.visibility</p:attrName>
                                        </p:attrNameLst>
                                      </p:cBhvr>
                                      <p:to>
                                        <p:strVal val="visible"/>
                                      </p:to>
                                    </p:set>
                                    <p:animEffect transition="in" filter="wipe(up)">
                                      <p:cBhvr>
                                        <p:cTn id="17" dur="500"/>
                                        <p:tgtEl>
                                          <p:spTgt spid="5457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45795">
                                            <p:txEl>
                                              <p:pRg st="3" end="3"/>
                                            </p:txEl>
                                          </p:spTgt>
                                        </p:tgtEl>
                                        <p:attrNameLst>
                                          <p:attrName>style.visibility</p:attrName>
                                        </p:attrNameLst>
                                      </p:cBhvr>
                                      <p:to>
                                        <p:strVal val="visible"/>
                                      </p:to>
                                    </p:set>
                                    <p:animEffect transition="in" filter="wipe(up)">
                                      <p:cBhvr>
                                        <p:cTn id="22" dur="500"/>
                                        <p:tgtEl>
                                          <p:spTgt spid="54579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45795">
                                            <p:txEl>
                                              <p:pRg st="5" end="5"/>
                                            </p:txEl>
                                          </p:spTgt>
                                        </p:tgtEl>
                                        <p:attrNameLst>
                                          <p:attrName>style.visibility</p:attrName>
                                        </p:attrNameLst>
                                      </p:cBhvr>
                                      <p:to>
                                        <p:strVal val="visible"/>
                                      </p:to>
                                    </p:set>
                                    <p:animEffect transition="in" filter="wipe(up)">
                                      <p:cBhvr>
                                        <p:cTn id="27" dur="500"/>
                                        <p:tgtEl>
                                          <p:spTgt spid="54579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45795">
                                            <p:txEl>
                                              <p:pRg st="6" end="6"/>
                                            </p:txEl>
                                          </p:spTgt>
                                        </p:tgtEl>
                                        <p:attrNameLst>
                                          <p:attrName>style.visibility</p:attrName>
                                        </p:attrNameLst>
                                      </p:cBhvr>
                                      <p:to>
                                        <p:strVal val="visible"/>
                                      </p:to>
                                    </p:set>
                                    <p:animEffect transition="in" filter="wipe(up)">
                                      <p:cBhvr>
                                        <p:cTn id="32" dur="500"/>
                                        <p:tgtEl>
                                          <p:spTgt spid="545795">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45795">
                                            <p:txEl>
                                              <p:pRg st="7" end="7"/>
                                            </p:txEl>
                                          </p:spTgt>
                                        </p:tgtEl>
                                        <p:attrNameLst>
                                          <p:attrName>style.visibility</p:attrName>
                                        </p:attrNameLst>
                                      </p:cBhvr>
                                      <p:to>
                                        <p:strVal val="visible"/>
                                      </p:to>
                                    </p:set>
                                    <p:animEffect transition="in" filter="wipe(up)">
                                      <p:cBhvr>
                                        <p:cTn id="37" dur="500"/>
                                        <p:tgtEl>
                                          <p:spTgt spid="545795">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up)">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79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sz="2800" smtClean="0"/>
              <a:t>Testing Variable “Garage” for Significance</a:t>
            </a:r>
          </a:p>
        </p:txBody>
      </p:sp>
      <p:pic>
        <p:nvPicPr>
          <p:cNvPr id="546835" name="Picture 19"/>
          <p:cNvPicPr>
            <a:picLocks noGrp="1" noChangeAspect="1" noChangeArrowheads="1"/>
          </p:cNvPicPr>
          <p:nvPr>
            <p:ph idx="1"/>
          </p:nvPr>
        </p:nvPicPr>
        <p:blipFill>
          <a:blip r:embed="rId4"/>
          <a:srcRect/>
          <a:stretch>
            <a:fillRect/>
          </a:stretch>
        </p:blipFill>
        <p:spPr>
          <a:xfrm>
            <a:off x="4587875" y="5095875"/>
            <a:ext cx="3309938" cy="715963"/>
          </a:xfrm>
        </p:spPr>
      </p:pic>
      <p:graphicFrame>
        <p:nvGraphicFramePr>
          <p:cNvPr id="546821" name="Object 5"/>
          <p:cNvGraphicFramePr>
            <a:graphicFrameLocks/>
          </p:cNvGraphicFramePr>
          <p:nvPr/>
        </p:nvGraphicFramePr>
        <p:xfrm>
          <a:off x="781050" y="2316163"/>
          <a:ext cx="3441700" cy="3167062"/>
        </p:xfrm>
        <a:graphic>
          <a:graphicData uri="http://schemas.openxmlformats.org/presentationml/2006/ole">
            <p:oleObj spid="_x0000_s44036" name="Equation" r:id="rId5" imgW="2540000" imgH="2336800" progId="Equation.3">
              <p:embed/>
            </p:oleObj>
          </a:graphicData>
        </a:graphic>
      </p:graphicFrame>
      <p:grpSp>
        <p:nvGrpSpPr>
          <p:cNvPr id="2" name="Group 23"/>
          <p:cNvGrpSpPr>
            <a:grpSpLocks/>
          </p:cNvGrpSpPr>
          <p:nvPr/>
        </p:nvGrpSpPr>
        <p:grpSpPr bwMode="auto">
          <a:xfrm>
            <a:off x="4310063" y="1782763"/>
            <a:ext cx="4322762" cy="2484437"/>
            <a:chOff x="2715" y="1190"/>
            <a:chExt cx="2723" cy="1565"/>
          </a:xfrm>
        </p:grpSpPr>
        <p:grpSp>
          <p:nvGrpSpPr>
            <p:cNvPr id="44046" name="Group 6"/>
            <p:cNvGrpSpPr>
              <a:grpSpLocks/>
            </p:cNvGrpSpPr>
            <p:nvPr/>
          </p:nvGrpSpPr>
          <p:grpSpPr bwMode="auto">
            <a:xfrm>
              <a:off x="2715" y="1190"/>
              <a:ext cx="2723" cy="1565"/>
              <a:chOff x="915" y="1916"/>
              <a:chExt cx="2645" cy="1475"/>
            </a:xfrm>
          </p:grpSpPr>
          <p:grpSp>
            <p:nvGrpSpPr>
              <p:cNvPr id="44049" name="Group 7"/>
              <p:cNvGrpSpPr>
                <a:grpSpLocks/>
              </p:cNvGrpSpPr>
              <p:nvPr/>
            </p:nvGrpSpPr>
            <p:grpSpPr bwMode="auto">
              <a:xfrm>
                <a:off x="915" y="1916"/>
                <a:ext cx="2645" cy="1475"/>
                <a:chOff x="528" y="1885"/>
                <a:chExt cx="2375" cy="1264"/>
              </a:xfrm>
            </p:grpSpPr>
            <p:pic>
              <p:nvPicPr>
                <p:cNvPr id="44051" name="Picture 8"/>
                <p:cNvPicPr>
                  <a:picLocks noChangeAspect="1" noChangeArrowheads="1"/>
                </p:cNvPicPr>
                <p:nvPr/>
              </p:nvPicPr>
              <p:blipFill>
                <a:blip r:embed="rId6"/>
                <a:srcRect/>
                <a:stretch>
                  <a:fillRect/>
                </a:stretch>
              </p:blipFill>
              <p:spPr bwMode="auto">
                <a:xfrm>
                  <a:off x="528" y="1885"/>
                  <a:ext cx="2375" cy="1264"/>
                </a:xfrm>
                <a:prstGeom prst="rect">
                  <a:avLst/>
                </a:prstGeom>
                <a:noFill/>
                <a:ln w="9525">
                  <a:noFill/>
                  <a:miter lim="800000"/>
                  <a:headEnd/>
                  <a:tailEnd/>
                </a:ln>
              </p:spPr>
            </p:pic>
            <p:pic>
              <p:nvPicPr>
                <p:cNvPr id="44052" name="Picture 9"/>
                <p:cNvPicPr>
                  <a:picLocks noChangeAspect="1" noChangeArrowheads="1"/>
                </p:cNvPicPr>
                <p:nvPr/>
              </p:nvPicPr>
              <p:blipFill>
                <a:blip r:embed="rId7"/>
                <a:srcRect/>
                <a:stretch>
                  <a:fillRect/>
                </a:stretch>
              </p:blipFill>
              <p:spPr bwMode="auto">
                <a:xfrm>
                  <a:off x="2210" y="2920"/>
                  <a:ext cx="209" cy="110"/>
                </a:xfrm>
                <a:prstGeom prst="rect">
                  <a:avLst/>
                </a:prstGeom>
                <a:noFill/>
                <a:ln w="9525">
                  <a:noFill/>
                  <a:miter lim="800000"/>
                  <a:headEnd/>
                  <a:tailEnd/>
                </a:ln>
              </p:spPr>
            </p:pic>
            <p:pic>
              <p:nvPicPr>
                <p:cNvPr id="44053" name="Picture 10"/>
                <p:cNvPicPr>
                  <a:picLocks noChangeAspect="1" noChangeArrowheads="1"/>
                </p:cNvPicPr>
                <p:nvPr/>
              </p:nvPicPr>
              <p:blipFill>
                <a:blip r:embed="rId7"/>
                <a:srcRect/>
                <a:stretch>
                  <a:fillRect/>
                </a:stretch>
              </p:blipFill>
              <p:spPr bwMode="auto">
                <a:xfrm>
                  <a:off x="974" y="2921"/>
                  <a:ext cx="186" cy="98"/>
                </a:xfrm>
                <a:prstGeom prst="rect">
                  <a:avLst/>
                </a:prstGeom>
                <a:noFill/>
                <a:ln w="9525">
                  <a:noFill/>
                  <a:miter lim="800000"/>
                  <a:headEnd/>
                  <a:tailEnd/>
                </a:ln>
              </p:spPr>
            </p:pic>
          </p:grpSp>
          <p:pic>
            <p:nvPicPr>
              <p:cNvPr id="44050" name="Picture 11"/>
              <p:cNvPicPr>
                <a:picLocks noChangeAspect="1" noChangeArrowheads="1"/>
              </p:cNvPicPr>
              <p:nvPr/>
            </p:nvPicPr>
            <p:blipFill>
              <a:blip r:embed="rId8"/>
              <a:srcRect/>
              <a:stretch>
                <a:fillRect/>
              </a:stretch>
            </p:blipFill>
            <p:spPr bwMode="auto">
              <a:xfrm>
                <a:off x="3153" y="3135"/>
                <a:ext cx="375" cy="100"/>
              </a:xfrm>
              <a:prstGeom prst="rect">
                <a:avLst/>
              </a:prstGeom>
              <a:noFill/>
              <a:ln w="9525">
                <a:noFill/>
                <a:miter lim="800000"/>
                <a:headEnd/>
                <a:tailEnd/>
              </a:ln>
            </p:spPr>
          </p:pic>
        </p:grpSp>
        <p:sp>
          <p:nvSpPr>
            <p:cNvPr id="44047" name="Text Box 14"/>
            <p:cNvSpPr txBox="1">
              <a:spLocks noChangeArrowheads="1"/>
            </p:cNvSpPr>
            <p:nvPr/>
          </p:nvSpPr>
          <p:spPr bwMode="auto">
            <a:xfrm>
              <a:off x="3116" y="2433"/>
              <a:ext cx="387" cy="173"/>
            </a:xfrm>
            <a:prstGeom prst="rect">
              <a:avLst/>
            </a:prstGeom>
            <a:noFill/>
            <a:ln w="9525">
              <a:noFill/>
              <a:miter lim="800000"/>
              <a:headEnd/>
              <a:tailEnd/>
            </a:ln>
          </p:spPr>
          <p:txBody>
            <a:bodyPr wrap="none">
              <a:spAutoFit/>
            </a:bodyPr>
            <a:lstStyle/>
            <a:p>
              <a:pPr eaLnBrk="0" hangingPunct="0"/>
              <a:r>
                <a:rPr lang="en-US" b="1">
                  <a:solidFill>
                    <a:srgbClr val="FF3101"/>
                  </a:solidFill>
                </a:rPr>
                <a:t>-2.120</a:t>
              </a:r>
            </a:p>
          </p:txBody>
        </p:sp>
        <p:sp>
          <p:nvSpPr>
            <p:cNvPr id="44048" name="Text Box 17"/>
            <p:cNvSpPr txBox="1">
              <a:spLocks noChangeArrowheads="1"/>
            </p:cNvSpPr>
            <p:nvPr/>
          </p:nvSpPr>
          <p:spPr bwMode="auto">
            <a:xfrm>
              <a:off x="4610" y="2457"/>
              <a:ext cx="355" cy="173"/>
            </a:xfrm>
            <a:prstGeom prst="rect">
              <a:avLst/>
            </a:prstGeom>
            <a:noFill/>
            <a:ln w="9525">
              <a:noFill/>
              <a:miter lim="800000"/>
              <a:headEnd/>
              <a:tailEnd/>
            </a:ln>
          </p:spPr>
          <p:txBody>
            <a:bodyPr wrap="none">
              <a:spAutoFit/>
            </a:bodyPr>
            <a:lstStyle/>
            <a:p>
              <a:pPr eaLnBrk="0" hangingPunct="0"/>
              <a:r>
                <a:rPr lang="en-US" b="1">
                  <a:solidFill>
                    <a:srgbClr val="FF3101"/>
                  </a:solidFill>
                </a:rPr>
                <a:t>2.120</a:t>
              </a:r>
            </a:p>
          </p:txBody>
        </p:sp>
      </p:grpSp>
      <p:grpSp>
        <p:nvGrpSpPr>
          <p:cNvPr id="5" name="Group 24"/>
          <p:cNvGrpSpPr>
            <a:grpSpLocks/>
          </p:cNvGrpSpPr>
          <p:nvPr/>
        </p:nvGrpSpPr>
        <p:grpSpPr bwMode="auto">
          <a:xfrm>
            <a:off x="7005638" y="3762375"/>
            <a:ext cx="985837" cy="1854200"/>
            <a:chOff x="4440" y="2472"/>
            <a:chExt cx="594" cy="1344"/>
          </a:xfrm>
        </p:grpSpPr>
        <p:sp>
          <p:nvSpPr>
            <p:cNvPr id="44044" name="Oval 21"/>
            <p:cNvSpPr>
              <a:spLocks noChangeArrowheads="1"/>
            </p:cNvSpPr>
            <p:nvPr/>
          </p:nvSpPr>
          <p:spPr bwMode="auto">
            <a:xfrm>
              <a:off x="4440" y="3528"/>
              <a:ext cx="384" cy="288"/>
            </a:xfrm>
            <a:prstGeom prst="ellipse">
              <a:avLst/>
            </a:prstGeom>
            <a:noFill/>
            <a:ln w="12700">
              <a:solidFill>
                <a:srgbClr val="FF0000"/>
              </a:solidFill>
              <a:round/>
              <a:headEnd/>
              <a:tailEnd/>
            </a:ln>
          </p:spPr>
          <p:txBody>
            <a:bodyPr wrap="none" anchor="ctr"/>
            <a:lstStyle/>
            <a:p>
              <a:pPr algn="ctr" eaLnBrk="0" hangingPunct="0"/>
              <a:endParaRPr lang="en-US"/>
            </a:p>
          </p:txBody>
        </p:sp>
        <p:sp>
          <p:nvSpPr>
            <p:cNvPr id="44045" name="Line 22"/>
            <p:cNvSpPr>
              <a:spLocks noChangeShapeType="1"/>
            </p:cNvSpPr>
            <p:nvPr/>
          </p:nvSpPr>
          <p:spPr bwMode="auto">
            <a:xfrm flipV="1">
              <a:off x="4650" y="2472"/>
              <a:ext cx="384" cy="1062"/>
            </a:xfrm>
            <a:prstGeom prst="line">
              <a:avLst/>
            </a:prstGeom>
            <a:noFill/>
            <a:ln w="9525">
              <a:solidFill>
                <a:srgbClr val="FF3101"/>
              </a:solidFill>
              <a:round/>
              <a:headEnd/>
              <a:tailEnd type="triangle" w="med" len="med"/>
            </a:ln>
          </p:spPr>
          <p:txBody>
            <a:bodyPr/>
            <a:lstStyle/>
            <a:p>
              <a:endParaRPr lang="en-US"/>
            </a:p>
          </p:txBody>
        </p:sp>
      </p:grpSp>
      <p:sp>
        <p:nvSpPr>
          <p:cNvPr id="546841" name="Rectangle 25"/>
          <p:cNvSpPr>
            <a:spLocks noChangeArrowheads="1"/>
          </p:cNvSpPr>
          <p:nvPr/>
        </p:nvSpPr>
        <p:spPr bwMode="auto">
          <a:xfrm>
            <a:off x="800100" y="5972175"/>
            <a:ext cx="7778750" cy="641350"/>
          </a:xfrm>
          <a:prstGeom prst="rect">
            <a:avLst/>
          </a:prstGeom>
          <a:noFill/>
          <a:ln w="9525" algn="ctr">
            <a:noFill/>
            <a:miter lim="800000"/>
            <a:headEnd/>
            <a:tailEnd/>
          </a:ln>
        </p:spPr>
        <p:txBody>
          <a:bodyPr>
            <a:spAutoFit/>
          </a:bodyPr>
          <a:lstStyle/>
          <a:p>
            <a:pPr eaLnBrk="0" hangingPunct="0"/>
            <a:r>
              <a:rPr lang="en-US" sz="1800">
                <a:solidFill>
                  <a:srgbClr val="FF3101"/>
                </a:solidFill>
              </a:rPr>
              <a:t>Conclusion:  The regression coefficient is not zero. The independent variable garage should be included in the analysis.</a:t>
            </a:r>
          </a:p>
        </p:txBody>
      </p:sp>
      <p:sp>
        <p:nvSpPr>
          <p:cNvPr id="19" name="Rectangle 18"/>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LO8</a:t>
            </a:r>
            <a:endParaRPr lang="en-US" sz="2000" dirty="0">
              <a:solidFill>
                <a:schemeClr val="tx1"/>
              </a:solidFill>
            </a:endParaRPr>
          </a:p>
        </p:txBody>
      </p:sp>
      <p:sp>
        <p:nvSpPr>
          <p:cNvPr id="44043"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D09BB712-4D94-4CFD-B35D-AD450A47D0C8}" type="slidenum">
              <a:rPr lang="en-US" sz="1400">
                <a:solidFill>
                  <a:srgbClr val="1907A1"/>
                </a:solidFill>
              </a:rPr>
              <a:pPr/>
              <a:t>35</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46821"/>
                                        </p:tgtEl>
                                        <p:attrNameLst>
                                          <p:attrName>style.visibility</p:attrName>
                                        </p:attrNameLst>
                                      </p:cBhvr>
                                      <p:to>
                                        <p:strVal val="visible"/>
                                      </p:to>
                                    </p:set>
                                    <p:animEffect transition="in" filter="wipe(up)">
                                      <p:cBhvr>
                                        <p:cTn id="7" dur="500"/>
                                        <p:tgtEl>
                                          <p:spTgt spid="5468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46835"/>
                                        </p:tgtEl>
                                        <p:attrNameLst>
                                          <p:attrName>style.visibility</p:attrName>
                                        </p:attrNameLst>
                                      </p:cBhvr>
                                      <p:to>
                                        <p:strVal val="visible"/>
                                      </p:to>
                                    </p:set>
                                    <p:animEffect transition="in" filter="wipe(left)">
                                      <p:cBhvr>
                                        <p:cTn id="17" dur="500"/>
                                        <p:tgtEl>
                                          <p:spTgt spid="5468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46841"/>
                                        </p:tgtEl>
                                        <p:attrNameLst>
                                          <p:attrName>style.visibility</p:attrName>
                                        </p:attrNameLst>
                                      </p:cBhvr>
                                      <p:to>
                                        <p:strVal val="visible"/>
                                      </p:to>
                                    </p:set>
                                    <p:animEffect transition="in" filter="wipe(left)">
                                      <p:cBhvr>
                                        <p:cTn id="27" dur="500"/>
                                        <p:tgtEl>
                                          <p:spTgt spid="5468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4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5"/>
          <p:cNvSpPr>
            <a:spLocks noGrp="1" noChangeArrowheads="1"/>
          </p:cNvSpPr>
          <p:nvPr>
            <p:ph type="title"/>
          </p:nvPr>
        </p:nvSpPr>
        <p:spPr>
          <a:xfrm>
            <a:off x="457200" y="1162050"/>
            <a:ext cx="8229600" cy="666750"/>
          </a:xfrm>
        </p:spPr>
        <p:txBody>
          <a:bodyPr/>
          <a:lstStyle/>
          <a:p>
            <a:pPr eaLnBrk="1" hangingPunct="1"/>
            <a:r>
              <a:rPr lang="en-US" sz="2800" smtClean="0"/>
              <a:t>Regression Models with Interaction - Example</a:t>
            </a:r>
          </a:p>
        </p:txBody>
      </p:sp>
      <p:sp>
        <p:nvSpPr>
          <p:cNvPr id="45059" name="Rectangle 3"/>
          <p:cNvSpPr>
            <a:spLocks noGrp="1" noChangeArrowheads="1"/>
          </p:cNvSpPr>
          <p:nvPr>
            <p:ph idx="1"/>
          </p:nvPr>
        </p:nvSpPr>
        <p:spPr>
          <a:xfrm>
            <a:off x="533400" y="1708150"/>
            <a:ext cx="2686050" cy="4852988"/>
          </a:xfrm>
        </p:spPr>
        <p:txBody>
          <a:bodyPr/>
          <a:lstStyle/>
          <a:p>
            <a:pPr eaLnBrk="1" hangingPunct="1">
              <a:buFont typeface="Wingdings" pitchFamily="2" charset="2"/>
              <a:buNone/>
            </a:pPr>
            <a:r>
              <a:rPr lang="en-US" sz="1600" smtClean="0"/>
              <a:t>	Creating the Interaction Variable – Using  the information from the table in the previous slide, an interaction variable is created by multiplying the </a:t>
            </a:r>
            <a:r>
              <a:rPr lang="en-US" sz="1600" b="1" smtClean="0">
                <a:solidFill>
                  <a:srgbClr val="E39310"/>
                </a:solidFill>
              </a:rPr>
              <a:t>temperature variable </a:t>
            </a:r>
            <a:r>
              <a:rPr lang="en-US" sz="1600" smtClean="0"/>
              <a:t>by the </a:t>
            </a:r>
            <a:r>
              <a:rPr lang="en-US" sz="1600" b="1" smtClean="0">
                <a:solidFill>
                  <a:srgbClr val="E39310"/>
                </a:solidFill>
              </a:rPr>
              <a:t>insulation</a:t>
            </a:r>
            <a:r>
              <a:rPr lang="en-US" sz="1600" smtClean="0"/>
              <a:t>. </a:t>
            </a:r>
          </a:p>
          <a:p>
            <a:pPr eaLnBrk="1" hangingPunct="1">
              <a:buFont typeface="Wingdings" pitchFamily="2" charset="2"/>
              <a:buNone/>
            </a:pPr>
            <a:r>
              <a:rPr lang="en-US" sz="1600" smtClean="0"/>
              <a:t>	For the first sampled home the value temperature is 35 degrees and insulation is 3 inches so the value of the interaction variable is 35 X 3 = 105.  The values of the other interaction products are found in a similar fashion.</a:t>
            </a:r>
          </a:p>
          <a:p>
            <a:pPr eaLnBrk="1" hangingPunct="1"/>
            <a:endParaRPr lang="en-US" sz="2400" smtClean="0"/>
          </a:p>
        </p:txBody>
      </p:sp>
      <p:pic>
        <p:nvPicPr>
          <p:cNvPr id="45060" name="Picture 4"/>
          <p:cNvPicPr>
            <a:picLocks noChangeAspect="1" noChangeArrowheads="1"/>
          </p:cNvPicPr>
          <p:nvPr/>
        </p:nvPicPr>
        <p:blipFill>
          <a:blip r:embed="rId3"/>
          <a:srcRect/>
          <a:stretch>
            <a:fillRect/>
          </a:stretch>
        </p:blipFill>
        <p:spPr bwMode="auto">
          <a:xfrm>
            <a:off x="3249613" y="1931988"/>
            <a:ext cx="5622925" cy="4205287"/>
          </a:xfrm>
          <a:prstGeom prst="rect">
            <a:avLst/>
          </a:prstGeom>
          <a:noFill/>
          <a:ln w="9525" algn="ctr">
            <a:noFill/>
            <a:miter lim="800000"/>
            <a:headEnd/>
            <a:tailEnd/>
          </a:ln>
        </p:spPr>
      </p:pic>
      <p:sp>
        <p:nvSpPr>
          <p:cNvPr id="45061" name="Rectangle 6"/>
          <p:cNvSpPr>
            <a:spLocks noChangeArrowheads="1"/>
          </p:cNvSpPr>
          <p:nvPr/>
        </p:nvSpPr>
        <p:spPr bwMode="auto">
          <a:xfrm>
            <a:off x="4440238" y="2692400"/>
            <a:ext cx="701675" cy="2897188"/>
          </a:xfrm>
          <a:prstGeom prst="rect">
            <a:avLst/>
          </a:prstGeom>
          <a:noFill/>
          <a:ln w="19050" algn="ctr">
            <a:solidFill>
              <a:srgbClr val="FF0000"/>
            </a:solidFill>
            <a:miter lim="800000"/>
            <a:headEnd/>
            <a:tailEnd/>
          </a:ln>
        </p:spPr>
        <p:txBody>
          <a:bodyPr wrap="none" anchor="ctr"/>
          <a:lstStyle/>
          <a:p>
            <a:pPr algn="ctr" eaLnBrk="0" hangingPunct="0"/>
            <a:endParaRPr lang="en-US"/>
          </a:p>
        </p:txBody>
      </p:sp>
      <p:sp>
        <p:nvSpPr>
          <p:cNvPr id="8" name="Rectangle 7"/>
          <p:cNvSpPr/>
          <p:nvPr/>
        </p:nvSpPr>
        <p:spPr>
          <a:xfrm>
            <a:off x="4133850" y="184958"/>
            <a:ext cx="4835982"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LO9 </a:t>
            </a:r>
            <a:r>
              <a:rPr lang="en-US" sz="2000" dirty="0">
                <a:solidFill>
                  <a:schemeClr val="tx1"/>
                </a:solidFill>
              </a:rPr>
              <a:t>Explain the possible interaction among independent variables. </a:t>
            </a:r>
          </a:p>
        </p:txBody>
      </p:sp>
      <p:sp>
        <p:nvSpPr>
          <p:cNvPr id="45065"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8F778589-1B45-4E64-A82C-93C559B97C2E}" type="slidenum">
              <a:rPr lang="en-US" sz="1400">
                <a:solidFill>
                  <a:srgbClr val="1907A1"/>
                </a:solidFill>
              </a:rPr>
              <a:pPr/>
              <a:t>36</a:t>
            </a:fld>
            <a:endParaRPr lang="en-US" sz="1400">
              <a:solidFill>
                <a:srgbClr val="1907A1"/>
              </a:solidFill>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AutoShape 8"/>
          <p:cNvSpPr>
            <a:spLocks noGrp="1" noChangeArrowheads="1"/>
          </p:cNvSpPr>
          <p:nvPr>
            <p:ph type="title"/>
          </p:nvPr>
        </p:nvSpPr>
        <p:spPr>
          <a:xfrm>
            <a:off x="381000" y="781050"/>
            <a:ext cx="8229600" cy="1371600"/>
          </a:xfrm>
        </p:spPr>
        <p:txBody>
          <a:bodyPr/>
          <a:lstStyle/>
          <a:p>
            <a:pPr eaLnBrk="1" hangingPunct="1"/>
            <a:r>
              <a:rPr lang="en-US" sz="2800" smtClean="0"/>
              <a:t>Regression Models with Interaction - Example</a:t>
            </a:r>
          </a:p>
        </p:txBody>
      </p:sp>
      <p:sp>
        <p:nvSpPr>
          <p:cNvPr id="46083" name="Rectangle 3"/>
          <p:cNvSpPr>
            <a:spLocks noGrp="1" noChangeArrowheads="1"/>
          </p:cNvSpPr>
          <p:nvPr>
            <p:ph idx="1"/>
          </p:nvPr>
        </p:nvSpPr>
        <p:spPr>
          <a:xfrm>
            <a:off x="676275" y="1841500"/>
            <a:ext cx="7573963" cy="620713"/>
          </a:xfrm>
        </p:spPr>
        <p:txBody>
          <a:bodyPr/>
          <a:lstStyle/>
          <a:p>
            <a:pPr eaLnBrk="1" hangingPunct="1">
              <a:buFont typeface="Wingdings" pitchFamily="2" charset="2"/>
              <a:buNone/>
            </a:pPr>
            <a:r>
              <a:rPr lang="en-US" smtClean="0"/>
              <a:t>The regression equation is:</a:t>
            </a:r>
          </a:p>
        </p:txBody>
      </p:sp>
      <p:pic>
        <p:nvPicPr>
          <p:cNvPr id="46084" name="Picture 4"/>
          <p:cNvPicPr>
            <a:picLocks noChangeAspect="1" noChangeArrowheads="1"/>
          </p:cNvPicPr>
          <p:nvPr/>
        </p:nvPicPr>
        <p:blipFill>
          <a:blip r:embed="rId3"/>
          <a:srcRect/>
          <a:stretch>
            <a:fillRect/>
          </a:stretch>
        </p:blipFill>
        <p:spPr bwMode="auto">
          <a:xfrm>
            <a:off x="1825625" y="2393950"/>
            <a:ext cx="6096000" cy="609600"/>
          </a:xfrm>
          <a:prstGeom prst="rect">
            <a:avLst/>
          </a:prstGeom>
          <a:noFill/>
          <a:ln w="9525" algn="ctr">
            <a:noFill/>
            <a:miter lim="800000"/>
            <a:headEnd/>
            <a:tailEnd/>
          </a:ln>
        </p:spPr>
      </p:pic>
      <p:sp>
        <p:nvSpPr>
          <p:cNvPr id="46085" name="Rectangle 5"/>
          <p:cNvSpPr>
            <a:spLocks noChangeArrowheads="1"/>
          </p:cNvSpPr>
          <p:nvPr/>
        </p:nvSpPr>
        <p:spPr bwMode="auto">
          <a:xfrm>
            <a:off x="812800" y="3157538"/>
            <a:ext cx="7840663" cy="1373187"/>
          </a:xfrm>
          <a:prstGeom prst="rect">
            <a:avLst/>
          </a:prstGeom>
          <a:noFill/>
          <a:ln w="9525" algn="ctr">
            <a:noFill/>
            <a:miter lim="800000"/>
            <a:headEnd/>
            <a:tailEnd/>
          </a:ln>
        </p:spPr>
        <p:txBody>
          <a:bodyPr>
            <a:spAutoFit/>
          </a:bodyPr>
          <a:lstStyle/>
          <a:p>
            <a:pPr eaLnBrk="0" hangingPunct="0"/>
            <a:r>
              <a:rPr lang="en-US" sz="2800"/>
              <a:t>Is the interaction variable significant at 0.05 significance level?</a:t>
            </a:r>
          </a:p>
          <a:p>
            <a:pPr algn="ctr" eaLnBrk="0" hangingPunct="0"/>
            <a:endParaRPr lang="en-US" sz="2800"/>
          </a:p>
        </p:txBody>
      </p:sp>
      <p:pic>
        <p:nvPicPr>
          <p:cNvPr id="46086" name="Picture 6"/>
          <p:cNvPicPr>
            <a:picLocks noChangeAspect="1" noChangeArrowheads="1"/>
          </p:cNvPicPr>
          <p:nvPr/>
        </p:nvPicPr>
        <p:blipFill>
          <a:blip r:embed="rId4"/>
          <a:srcRect/>
          <a:stretch>
            <a:fillRect/>
          </a:stretch>
        </p:blipFill>
        <p:spPr bwMode="auto">
          <a:xfrm>
            <a:off x="1725613" y="4078288"/>
            <a:ext cx="3238500" cy="742950"/>
          </a:xfrm>
          <a:prstGeom prst="rect">
            <a:avLst/>
          </a:prstGeom>
          <a:noFill/>
          <a:ln w="9525" algn="ctr">
            <a:noFill/>
            <a:miter lim="800000"/>
            <a:headEnd/>
            <a:tailEnd/>
          </a:ln>
        </p:spPr>
      </p:pic>
      <p:pic>
        <p:nvPicPr>
          <p:cNvPr id="46087" name="Picture 7"/>
          <p:cNvPicPr>
            <a:picLocks noChangeAspect="1" noChangeArrowheads="1"/>
          </p:cNvPicPr>
          <p:nvPr/>
        </p:nvPicPr>
        <p:blipFill>
          <a:blip r:embed="rId5"/>
          <a:srcRect/>
          <a:stretch>
            <a:fillRect/>
          </a:stretch>
        </p:blipFill>
        <p:spPr bwMode="auto">
          <a:xfrm>
            <a:off x="1755775" y="4892675"/>
            <a:ext cx="7107238" cy="1536700"/>
          </a:xfrm>
          <a:prstGeom prst="rect">
            <a:avLst/>
          </a:prstGeom>
          <a:noFill/>
          <a:ln w="9525" algn="ctr">
            <a:noFill/>
            <a:miter lim="800000"/>
            <a:headEnd/>
            <a:tailEnd/>
          </a:ln>
        </p:spPr>
      </p:pic>
      <p:sp>
        <p:nvSpPr>
          <p:cNvPr id="9" name="Rectangle 8"/>
          <p:cNvSpPr/>
          <p:nvPr/>
        </p:nvSpPr>
        <p:spPr>
          <a:xfrm>
            <a:off x="8229600" y="246743"/>
            <a:ext cx="740232"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LO9</a:t>
            </a:r>
            <a:endParaRPr lang="en-US" sz="2000" dirty="0">
              <a:solidFill>
                <a:schemeClr val="tx1"/>
              </a:solidFill>
            </a:endParaRPr>
          </a:p>
        </p:txBody>
      </p:sp>
      <p:sp>
        <p:nvSpPr>
          <p:cNvPr id="46091"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862B15D6-DFFA-4049-BAA7-E2148B808E8F}" type="slidenum">
              <a:rPr lang="en-US" sz="1400">
                <a:solidFill>
                  <a:srgbClr val="1907A1"/>
                </a:solidFill>
              </a:rPr>
              <a:pPr/>
              <a:t>37</a:t>
            </a:fld>
            <a:endParaRPr lang="en-US" sz="1400">
              <a:solidFill>
                <a:srgbClr val="1907A1"/>
              </a:solidFill>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AutoShape 2"/>
          <p:cNvSpPr>
            <a:spLocks noGrp="1" noChangeArrowheads="1"/>
          </p:cNvSpPr>
          <p:nvPr>
            <p:ph type="title"/>
          </p:nvPr>
        </p:nvSpPr>
        <p:spPr/>
        <p:txBody>
          <a:bodyPr/>
          <a:lstStyle/>
          <a:p>
            <a:pPr eaLnBrk="1" hangingPunct="1"/>
            <a:r>
              <a:rPr lang="en-US" smtClean="0"/>
              <a:t>Stepwise Regression</a:t>
            </a:r>
          </a:p>
        </p:txBody>
      </p:sp>
      <p:sp>
        <p:nvSpPr>
          <p:cNvPr id="605187" name="Rectangle 3"/>
          <p:cNvSpPr>
            <a:spLocks noGrp="1" noChangeArrowheads="1"/>
          </p:cNvSpPr>
          <p:nvPr>
            <p:ph idx="1"/>
          </p:nvPr>
        </p:nvSpPr>
        <p:spPr>
          <a:xfrm>
            <a:off x="801688" y="3351213"/>
            <a:ext cx="7693025" cy="2425700"/>
          </a:xfrm>
        </p:spPr>
        <p:txBody>
          <a:bodyPr/>
          <a:lstStyle/>
          <a:p>
            <a:pPr eaLnBrk="1" hangingPunct="1">
              <a:lnSpc>
                <a:spcPct val="80000"/>
              </a:lnSpc>
              <a:buFont typeface="Wingdings" pitchFamily="2" charset="2"/>
              <a:buNone/>
            </a:pPr>
            <a:r>
              <a:rPr lang="en-US" sz="2000" smtClean="0"/>
              <a:t>The advantages to the stepwise method are:</a:t>
            </a:r>
          </a:p>
          <a:p>
            <a:pPr eaLnBrk="1" hangingPunct="1">
              <a:lnSpc>
                <a:spcPct val="80000"/>
              </a:lnSpc>
              <a:buFont typeface="Wingdings" pitchFamily="2" charset="2"/>
              <a:buNone/>
            </a:pPr>
            <a:r>
              <a:rPr lang="en-US" sz="2000" smtClean="0"/>
              <a:t>1. Only independent variables with significant regression coefficients are entered into the equation.</a:t>
            </a:r>
          </a:p>
          <a:p>
            <a:pPr eaLnBrk="1" hangingPunct="1">
              <a:lnSpc>
                <a:spcPct val="80000"/>
              </a:lnSpc>
              <a:buFont typeface="Wingdings" pitchFamily="2" charset="2"/>
              <a:buNone/>
            </a:pPr>
            <a:r>
              <a:rPr lang="en-US" sz="2000" smtClean="0"/>
              <a:t>2. The steps involved in building the regression equation are clear.</a:t>
            </a:r>
          </a:p>
          <a:p>
            <a:pPr eaLnBrk="1" hangingPunct="1">
              <a:lnSpc>
                <a:spcPct val="80000"/>
              </a:lnSpc>
              <a:buFont typeface="Wingdings" pitchFamily="2" charset="2"/>
              <a:buNone/>
            </a:pPr>
            <a:r>
              <a:rPr lang="en-US" sz="2000" smtClean="0"/>
              <a:t>3. It is efficient in finding the regression equation with only significant regression coefficients.</a:t>
            </a:r>
          </a:p>
          <a:p>
            <a:pPr eaLnBrk="1" hangingPunct="1">
              <a:lnSpc>
                <a:spcPct val="80000"/>
              </a:lnSpc>
              <a:buFont typeface="Wingdings" pitchFamily="2" charset="2"/>
              <a:buNone/>
            </a:pPr>
            <a:r>
              <a:rPr lang="en-US" sz="2000" smtClean="0"/>
              <a:t>4. The changes in the multiple standard error of estimate and the coefficient of determination are shown.</a:t>
            </a:r>
          </a:p>
          <a:p>
            <a:pPr eaLnBrk="1" hangingPunct="1">
              <a:lnSpc>
                <a:spcPct val="80000"/>
              </a:lnSpc>
            </a:pPr>
            <a:endParaRPr lang="en-US" sz="2000" smtClean="0"/>
          </a:p>
        </p:txBody>
      </p:sp>
      <p:pic>
        <p:nvPicPr>
          <p:cNvPr id="47108" name="Picture 4"/>
          <p:cNvPicPr>
            <a:picLocks noChangeAspect="1" noChangeArrowheads="1"/>
          </p:cNvPicPr>
          <p:nvPr/>
        </p:nvPicPr>
        <p:blipFill>
          <a:blip r:embed="rId3"/>
          <a:srcRect/>
          <a:stretch>
            <a:fillRect/>
          </a:stretch>
        </p:blipFill>
        <p:spPr bwMode="auto">
          <a:xfrm>
            <a:off x="1074738" y="1787525"/>
            <a:ext cx="7504112" cy="1149350"/>
          </a:xfrm>
          <a:prstGeom prst="rect">
            <a:avLst/>
          </a:prstGeom>
          <a:noFill/>
          <a:ln w="9525" algn="ctr">
            <a:noFill/>
            <a:miter lim="800000"/>
            <a:headEnd/>
            <a:tailEnd/>
          </a:ln>
        </p:spPr>
      </p:pic>
      <p:sp>
        <p:nvSpPr>
          <p:cNvPr id="6" name="Rectangle 5"/>
          <p:cNvSpPr/>
          <p:nvPr/>
        </p:nvSpPr>
        <p:spPr>
          <a:xfrm>
            <a:off x="4386649" y="247649"/>
            <a:ext cx="4452553"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LO10  Explain stepwise regression</a:t>
            </a:r>
            <a:endParaRPr lang="en-US" sz="2000" dirty="0">
              <a:solidFill>
                <a:schemeClr val="tx1"/>
              </a:solidFill>
            </a:endParaRPr>
          </a:p>
        </p:txBody>
      </p:sp>
      <p:sp>
        <p:nvSpPr>
          <p:cNvPr id="47112"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BFA8EA3E-98C0-443B-83B4-AC15195AFC7C}" type="slidenum">
              <a:rPr lang="en-US" sz="1400">
                <a:solidFill>
                  <a:srgbClr val="1907A1"/>
                </a:solidFill>
              </a:rPr>
              <a:pPr/>
              <a:t>38</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5187">
                                            <p:txEl>
                                              <p:pRg st="0" end="0"/>
                                            </p:txEl>
                                          </p:spTgt>
                                        </p:tgtEl>
                                        <p:attrNameLst>
                                          <p:attrName>style.visibility</p:attrName>
                                        </p:attrNameLst>
                                      </p:cBhvr>
                                      <p:to>
                                        <p:strVal val="visible"/>
                                      </p:to>
                                    </p:set>
                                    <p:animEffect transition="in" filter="wipe(left)">
                                      <p:cBhvr>
                                        <p:cTn id="7" dur="500"/>
                                        <p:tgtEl>
                                          <p:spTgt spid="6051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5187">
                                            <p:txEl>
                                              <p:pRg st="1" end="1"/>
                                            </p:txEl>
                                          </p:spTgt>
                                        </p:tgtEl>
                                        <p:attrNameLst>
                                          <p:attrName>style.visibility</p:attrName>
                                        </p:attrNameLst>
                                      </p:cBhvr>
                                      <p:to>
                                        <p:strVal val="visible"/>
                                      </p:to>
                                    </p:set>
                                    <p:animEffect transition="in" filter="wipe(left)">
                                      <p:cBhvr>
                                        <p:cTn id="12" dur="500"/>
                                        <p:tgtEl>
                                          <p:spTgt spid="6051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5187">
                                            <p:txEl>
                                              <p:pRg st="2" end="2"/>
                                            </p:txEl>
                                          </p:spTgt>
                                        </p:tgtEl>
                                        <p:attrNameLst>
                                          <p:attrName>style.visibility</p:attrName>
                                        </p:attrNameLst>
                                      </p:cBhvr>
                                      <p:to>
                                        <p:strVal val="visible"/>
                                      </p:to>
                                    </p:set>
                                    <p:animEffect transition="in" filter="wipe(left)">
                                      <p:cBhvr>
                                        <p:cTn id="17" dur="500"/>
                                        <p:tgtEl>
                                          <p:spTgt spid="6051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05187">
                                            <p:txEl>
                                              <p:pRg st="3" end="3"/>
                                            </p:txEl>
                                          </p:spTgt>
                                        </p:tgtEl>
                                        <p:attrNameLst>
                                          <p:attrName>style.visibility</p:attrName>
                                        </p:attrNameLst>
                                      </p:cBhvr>
                                      <p:to>
                                        <p:strVal val="visible"/>
                                      </p:to>
                                    </p:set>
                                    <p:animEffect transition="in" filter="wipe(left)">
                                      <p:cBhvr>
                                        <p:cTn id="22" dur="500"/>
                                        <p:tgtEl>
                                          <p:spTgt spid="60518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05187">
                                            <p:txEl>
                                              <p:pRg st="4" end="4"/>
                                            </p:txEl>
                                          </p:spTgt>
                                        </p:tgtEl>
                                        <p:attrNameLst>
                                          <p:attrName>style.visibility</p:attrName>
                                        </p:attrNameLst>
                                      </p:cBhvr>
                                      <p:to>
                                        <p:strVal val="visible"/>
                                      </p:to>
                                    </p:set>
                                    <p:animEffect transition="in" filter="wipe(left)">
                                      <p:cBhvr>
                                        <p:cTn id="27" dur="500"/>
                                        <p:tgtEl>
                                          <p:spTgt spid="6051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18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9"/>
          <p:cNvSpPr>
            <a:spLocks noGrp="1" noChangeArrowheads="1"/>
          </p:cNvSpPr>
          <p:nvPr>
            <p:ph type="title"/>
          </p:nvPr>
        </p:nvSpPr>
        <p:spPr/>
        <p:txBody>
          <a:bodyPr/>
          <a:lstStyle/>
          <a:p>
            <a:pPr eaLnBrk="1" hangingPunct="1"/>
            <a:r>
              <a:rPr lang="en-US" sz="2800" smtClean="0"/>
              <a:t>Stepwise Regression – Minitab Example</a:t>
            </a:r>
          </a:p>
        </p:txBody>
      </p:sp>
      <p:sp>
        <p:nvSpPr>
          <p:cNvPr id="48131" name="Rectangle 3"/>
          <p:cNvSpPr>
            <a:spLocks noGrp="1" noChangeArrowheads="1"/>
          </p:cNvSpPr>
          <p:nvPr>
            <p:ph idx="1"/>
          </p:nvPr>
        </p:nvSpPr>
        <p:spPr>
          <a:xfrm>
            <a:off x="741363" y="1733550"/>
            <a:ext cx="5110162" cy="825500"/>
          </a:xfrm>
        </p:spPr>
        <p:txBody>
          <a:bodyPr/>
          <a:lstStyle/>
          <a:p>
            <a:pPr eaLnBrk="1" hangingPunct="1">
              <a:buFont typeface="Wingdings" pitchFamily="2" charset="2"/>
              <a:buNone/>
            </a:pPr>
            <a:r>
              <a:rPr lang="en-US" sz="1600" smtClean="0"/>
              <a:t>	The stepwise MINITAB output for the heating cost problem follows.</a:t>
            </a:r>
          </a:p>
        </p:txBody>
      </p:sp>
      <p:pic>
        <p:nvPicPr>
          <p:cNvPr id="48132" name="Picture 4"/>
          <p:cNvPicPr>
            <a:picLocks noChangeAspect="1" noChangeArrowheads="1"/>
          </p:cNvPicPr>
          <p:nvPr/>
        </p:nvPicPr>
        <p:blipFill>
          <a:blip r:embed="rId3"/>
          <a:srcRect/>
          <a:stretch>
            <a:fillRect/>
          </a:stretch>
        </p:blipFill>
        <p:spPr bwMode="auto">
          <a:xfrm>
            <a:off x="739775" y="2314575"/>
            <a:ext cx="5743575" cy="4310063"/>
          </a:xfrm>
          <a:prstGeom prst="rect">
            <a:avLst/>
          </a:prstGeom>
          <a:noFill/>
          <a:ln w="9525" algn="ctr">
            <a:noFill/>
            <a:miter lim="800000"/>
            <a:headEnd/>
            <a:tailEnd/>
          </a:ln>
        </p:spPr>
      </p:pic>
      <p:sp>
        <p:nvSpPr>
          <p:cNvPr id="606213" name="Rectangle 5"/>
          <p:cNvSpPr>
            <a:spLocks noChangeArrowheads="1"/>
          </p:cNvSpPr>
          <p:nvPr/>
        </p:nvSpPr>
        <p:spPr bwMode="auto">
          <a:xfrm>
            <a:off x="3613150" y="3846513"/>
            <a:ext cx="354013" cy="2216150"/>
          </a:xfrm>
          <a:prstGeom prst="rect">
            <a:avLst/>
          </a:prstGeom>
          <a:noFill/>
          <a:ln w="12700" algn="ctr">
            <a:solidFill>
              <a:srgbClr val="FF0000"/>
            </a:solidFill>
            <a:miter lim="800000"/>
            <a:headEnd/>
            <a:tailEnd/>
          </a:ln>
        </p:spPr>
        <p:txBody>
          <a:bodyPr wrap="none" anchor="ctr"/>
          <a:lstStyle/>
          <a:p>
            <a:pPr algn="ctr" eaLnBrk="0" hangingPunct="0"/>
            <a:endParaRPr lang="en-US"/>
          </a:p>
        </p:txBody>
      </p:sp>
      <p:sp>
        <p:nvSpPr>
          <p:cNvPr id="606214" name="Rectangle 6"/>
          <p:cNvSpPr>
            <a:spLocks noChangeArrowheads="1"/>
          </p:cNvSpPr>
          <p:nvPr/>
        </p:nvSpPr>
        <p:spPr bwMode="auto">
          <a:xfrm>
            <a:off x="3970338" y="3841750"/>
            <a:ext cx="354012" cy="2216150"/>
          </a:xfrm>
          <a:prstGeom prst="rect">
            <a:avLst/>
          </a:prstGeom>
          <a:noFill/>
          <a:ln w="12700" algn="ctr">
            <a:solidFill>
              <a:srgbClr val="FF0000"/>
            </a:solidFill>
            <a:miter lim="800000"/>
            <a:headEnd/>
            <a:tailEnd/>
          </a:ln>
        </p:spPr>
        <p:txBody>
          <a:bodyPr wrap="none" anchor="ctr"/>
          <a:lstStyle/>
          <a:p>
            <a:pPr algn="ctr" eaLnBrk="0" hangingPunct="0"/>
            <a:endParaRPr lang="en-US"/>
          </a:p>
        </p:txBody>
      </p:sp>
      <p:sp>
        <p:nvSpPr>
          <p:cNvPr id="606215" name="Rectangle 7"/>
          <p:cNvSpPr>
            <a:spLocks noChangeArrowheads="1"/>
          </p:cNvSpPr>
          <p:nvPr/>
        </p:nvSpPr>
        <p:spPr bwMode="auto">
          <a:xfrm>
            <a:off x="4337050" y="3841750"/>
            <a:ext cx="354013" cy="2216150"/>
          </a:xfrm>
          <a:prstGeom prst="rect">
            <a:avLst/>
          </a:prstGeom>
          <a:noFill/>
          <a:ln w="12700" algn="ctr">
            <a:solidFill>
              <a:srgbClr val="FF0000"/>
            </a:solidFill>
            <a:miter lim="800000"/>
            <a:headEnd/>
            <a:tailEnd/>
          </a:ln>
        </p:spPr>
        <p:txBody>
          <a:bodyPr wrap="none" anchor="ctr"/>
          <a:lstStyle/>
          <a:p>
            <a:pPr eaLnBrk="0" hangingPunct="0"/>
            <a:endParaRPr lang="en-US"/>
          </a:p>
        </p:txBody>
      </p:sp>
      <p:sp>
        <p:nvSpPr>
          <p:cNvPr id="48136" name="Rectangle 8"/>
          <p:cNvSpPr>
            <a:spLocks noChangeArrowheads="1"/>
          </p:cNvSpPr>
          <p:nvPr/>
        </p:nvSpPr>
        <p:spPr bwMode="auto">
          <a:xfrm>
            <a:off x="6578600" y="1824038"/>
            <a:ext cx="2260600" cy="3937000"/>
          </a:xfrm>
          <a:prstGeom prst="rect">
            <a:avLst/>
          </a:prstGeom>
          <a:noFill/>
          <a:ln w="9525" algn="ctr">
            <a:noFill/>
            <a:miter lim="800000"/>
            <a:headEnd/>
            <a:tailEnd/>
          </a:ln>
        </p:spPr>
        <p:txBody>
          <a:bodyPr>
            <a:spAutoFit/>
          </a:bodyPr>
          <a:lstStyle/>
          <a:p>
            <a:pPr eaLnBrk="0" hangingPunct="0"/>
            <a:r>
              <a:rPr lang="en-US" sz="1800">
                <a:solidFill>
                  <a:schemeClr val="accent1"/>
                </a:solidFill>
              </a:rPr>
              <a:t>Temperature</a:t>
            </a:r>
            <a:r>
              <a:rPr lang="en-US" sz="1800"/>
              <a:t> is selected first. This variable explains more of the variation in heating cost than any of the other three</a:t>
            </a:r>
          </a:p>
          <a:p>
            <a:pPr eaLnBrk="0" hangingPunct="0"/>
            <a:r>
              <a:rPr lang="en-US" sz="1800"/>
              <a:t>proposed independent variables.</a:t>
            </a:r>
          </a:p>
          <a:p>
            <a:pPr eaLnBrk="0" hangingPunct="0"/>
            <a:endParaRPr lang="en-US" sz="1800"/>
          </a:p>
          <a:p>
            <a:pPr eaLnBrk="0" hangingPunct="0"/>
            <a:r>
              <a:rPr lang="en-US" sz="1800">
                <a:solidFill>
                  <a:schemeClr val="accent1"/>
                </a:solidFill>
              </a:rPr>
              <a:t>Garage</a:t>
            </a:r>
            <a:r>
              <a:rPr lang="en-US" sz="1800"/>
              <a:t> is selected next, followed by </a:t>
            </a:r>
            <a:r>
              <a:rPr lang="en-US" sz="1800">
                <a:solidFill>
                  <a:schemeClr val="accent1"/>
                </a:solidFill>
              </a:rPr>
              <a:t>Insulation</a:t>
            </a:r>
            <a:r>
              <a:rPr lang="en-US" sz="1800"/>
              <a:t>.</a:t>
            </a:r>
          </a:p>
        </p:txBody>
      </p:sp>
      <p:sp>
        <p:nvSpPr>
          <p:cNvPr id="10" name="Rectangle 9"/>
          <p:cNvSpPr/>
          <p:nvPr/>
        </p:nvSpPr>
        <p:spPr>
          <a:xfrm>
            <a:off x="7886700" y="247649"/>
            <a:ext cx="952501"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LO10</a:t>
            </a:r>
            <a:endParaRPr lang="en-US" sz="2000" dirty="0">
              <a:solidFill>
                <a:schemeClr val="tx1"/>
              </a:solidFill>
            </a:endParaRPr>
          </a:p>
        </p:txBody>
      </p:sp>
      <p:sp>
        <p:nvSpPr>
          <p:cNvPr id="48140"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CE1F2EE5-4F10-4DD2-B499-0BFD2C951594}" type="slidenum">
              <a:rPr lang="en-US" sz="1400">
                <a:solidFill>
                  <a:srgbClr val="1907A1"/>
                </a:solidFill>
              </a:rPr>
              <a:pPr/>
              <a:t>39</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06213"/>
                                        </p:tgtEl>
                                        <p:attrNameLst>
                                          <p:attrName>style.visibility</p:attrName>
                                        </p:attrNameLst>
                                      </p:cBhvr>
                                      <p:to>
                                        <p:strVal val="visible"/>
                                      </p:to>
                                    </p:set>
                                    <p:animEffect transition="in" filter="wipe(up)">
                                      <p:cBhvr>
                                        <p:cTn id="7" dur="500"/>
                                        <p:tgtEl>
                                          <p:spTgt spid="6062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06214"/>
                                        </p:tgtEl>
                                        <p:attrNameLst>
                                          <p:attrName>style.visibility</p:attrName>
                                        </p:attrNameLst>
                                      </p:cBhvr>
                                      <p:to>
                                        <p:strVal val="visible"/>
                                      </p:to>
                                    </p:set>
                                    <p:animEffect transition="in" filter="wipe(up)">
                                      <p:cBhvr>
                                        <p:cTn id="12" dur="500"/>
                                        <p:tgtEl>
                                          <p:spTgt spid="6062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06215"/>
                                        </p:tgtEl>
                                        <p:attrNameLst>
                                          <p:attrName>style.visibility</p:attrName>
                                        </p:attrNameLst>
                                      </p:cBhvr>
                                      <p:to>
                                        <p:strVal val="visible"/>
                                      </p:to>
                                    </p:set>
                                    <p:animEffect transition="in" filter="wipe(up)">
                                      <p:cBhvr>
                                        <p:cTn id="17" dur="500"/>
                                        <p:tgtEl>
                                          <p:spTgt spid="606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13" grpId="0" animBg="1"/>
      <p:bldP spid="606214" grpId="0" animBg="1"/>
      <p:bldP spid="6062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AutoShape 8"/>
          <p:cNvSpPr>
            <a:spLocks noGrp="1" noChangeArrowheads="1"/>
          </p:cNvSpPr>
          <p:nvPr>
            <p:ph type="title"/>
          </p:nvPr>
        </p:nvSpPr>
        <p:spPr/>
        <p:txBody>
          <a:bodyPr/>
          <a:lstStyle/>
          <a:p>
            <a:pPr eaLnBrk="1" hangingPunct="1"/>
            <a:r>
              <a:rPr lang="en-US" sz="3200" smtClean="0"/>
              <a:t>Multiple Linear Regression - Example</a:t>
            </a:r>
          </a:p>
        </p:txBody>
      </p:sp>
      <p:sp>
        <p:nvSpPr>
          <p:cNvPr id="12291" name="Rectangle 3"/>
          <p:cNvSpPr>
            <a:spLocks noGrp="1" noChangeArrowheads="1"/>
          </p:cNvSpPr>
          <p:nvPr>
            <p:ph type="body" sz="half" idx="1"/>
          </p:nvPr>
        </p:nvSpPr>
        <p:spPr>
          <a:xfrm>
            <a:off x="146050" y="3517900"/>
            <a:ext cx="3446463" cy="3182938"/>
          </a:xfrm>
        </p:spPr>
        <p:txBody>
          <a:bodyPr/>
          <a:lstStyle/>
          <a:p>
            <a:pPr eaLnBrk="1" hangingPunct="1">
              <a:lnSpc>
                <a:spcPct val="80000"/>
              </a:lnSpc>
              <a:buFont typeface="Wingdings" pitchFamily="2" charset="2"/>
              <a:buNone/>
            </a:pPr>
            <a:r>
              <a:rPr lang="en-US" sz="1000" smtClean="0"/>
              <a:t>	Salsberry Realty sells homes along the east coast of the United States. One of the questions most frequently asked by prospective buyers is: If we purchase this home, how much can we expect to pay to heat it during the winter? The research department at Salsberry has been asked to develop some guidelines regarding heating costs for single-family homes. </a:t>
            </a:r>
          </a:p>
          <a:p>
            <a:pPr eaLnBrk="1" hangingPunct="1">
              <a:lnSpc>
                <a:spcPct val="80000"/>
              </a:lnSpc>
              <a:buFont typeface="Wingdings" pitchFamily="2" charset="2"/>
              <a:buNone/>
            </a:pPr>
            <a:endParaRPr lang="en-US" sz="1000" smtClean="0"/>
          </a:p>
          <a:p>
            <a:pPr eaLnBrk="1" hangingPunct="1">
              <a:lnSpc>
                <a:spcPct val="80000"/>
              </a:lnSpc>
              <a:buFont typeface="Wingdings" pitchFamily="2" charset="2"/>
              <a:buNone/>
            </a:pPr>
            <a:r>
              <a:rPr lang="en-US" sz="1000" smtClean="0"/>
              <a:t>	Three variables are thought to relate to the heating costs: (1) the mean daily outside temperature, (2) the number of inches of insulation in the attic, and (3) the age in years of the furnace. </a:t>
            </a:r>
          </a:p>
          <a:p>
            <a:pPr eaLnBrk="1" hangingPunct="1">
              <a:lnSpc>
                <a:spcPct val="80000"/>
              </a:lnSpc>
              <a:buFont typeface="Wingdings" pitchFamily="2" charset="2"/>
              <a:buNone/>
            </a:pPr>
            <a:endParaRPr lang="en-US" sz="1000" smtClean="0"/>
          </a:p>
          <a:p>
            <a:pPr eaLnBrk="1" hangingPunct="1">
              <a:lnSpc>
                <a:spcPct val="80000"/>
              </a:lnSpc>
              <a:buFont typeface="Wingdings" pitchFamily="2" charset="2"/>
              <a:buNone/>
            </a:pPr>
            <a:r>
              <a:rPr lang="en-US" sz="1000" smtClean="0"/>
              <a:t>	To investigate, Salsberry’s research department selected a random sample of 20 recently sold homes. It determined the cost to heat each home last January, as well</a:t>
            </a:r>
          </a:p>
          <a:p>
            <a:pPr eaLnBrk="1" hangingPunct="1">
              <a:lnSpc>
                <a:spcPct val="80000"/>
              </a:lnSpc>
            </a:pPr>
            <a:endParaRPr lang="en-US" sz="1000" smtClean="0"/>
          </a:p>
        </p:txBody>
      </p:sp>
      <p:pic>
        <p:nvPicPr>
          <p:cNvPr id="12292" name="Picture 4"/>
          <p:cNvPicPr>
            <a:picLocks noGrp="1" noChangeAspect="1" noChangeArrowheads="1"/>
          </p:cNvPicPr>
          <p:nvPr>
            <p:ph sz="half" idx="2"/>
          </p:nvPr>
        </p:nvPicPr>
        <p:blipFill>
          <a:blip r:embed="rId4"/>
          <a:srcRect t="4134" b="17566"/>
          <a:stretch>
            <a:fillRect/>
          </a:stretch>
        </p:blipFill>
        <p:spPr>
          <a:xfrm>
            <a:off x="279400" y="1682750"/>
            <a:ext cx="1717675" cy="1727200"/>
          </a:xfrm>
        </p:spPr>
      </p:pic>
      <p:pic>
        <p:nvPicPr>
          <p:cNvPr id="12293" name="Picture 4"/>
          <p:cNvPicPr>
            <a:picLocks noChangeAspect="1" noChangeArrowheads="1"/>
          </p:cNvPicPr>
          <p:nvPr/>
        </p:nvPicPr>
        <p:blipFill>
          <a:blip r:embed="rId5"/>
          <a:srcRect/>
          <a:stretch>
            <a:fillRect/>
          </a:stretch>
        </p:blipFill>
        <p:spPr bwMode="auto">
          <a:xfrm>
            <a:off x="3608388" y="2341563"/>
            <a:ext cx="4975225" cy="3613150"/>
          </a:xfrm>
          <a:prstGeom prst="rect">
            <a:avLst/>
          </a:prstGeom>
          <a:noFill/>
          <a:ln w="9525">
            <a:noFill/>
            <a:miter lim="800000"/>
            <a:headEnd/>
            <a:tailEnd/>
          </a:ln>
        </p:spPr>
      </p:pic>
      <p:grpSp>
        <p:nvGrpSpPr>
          <p:cNvPr id="2" name="Group 12"/>
          <p:cNvGrpSpPr>
            <a:grpSpLocks/>
          </p:cNvGrpSpPr>
          <p:nvPr/>
        </p:nvGrpSpPr>
        <p:grpSpPr bwMode="auto">
          <a:xfrm>
            <a:off x="4257675" y="1951038"/>
            <a:ext cx="760413" cy="776287"/>
            <a:chOff x="1237" y="1037"/>
            <a:chExt cx="864" cy="817"/>
          </a:xfrm>
        </p:grpSpPr>
        <p:sp>
          <p:nvSpPr>
            <p:cNvPr id="12311" name="Oval 7"/>
            <p:cNvSpPr>
              <a:spLocks noChangeArrowheads="1"/>
            </p:cNvSpPr>
            <p:nvPr/>
          </p:nvSpPr>
          <p:spPr bwMode="auto">
            <a:xfrm>
              <a:off x="1237" y="1422"/>
              <a:ext cx="864" cy="432"/>
            </a:xfrm>
            <a:prstGeom prst="ellipse">
              <a:avLst/>
            </a:prstGeom>
            <a:noFill/>
            <a:ln w="9525">
              <a:solidFill>
                <a:srgbClr val="FF3101"/>
              </a:solidFill>
              <a:round/>
              <a:headEnd/>
              <a:tailEnd/>
            </a:ln>
          </p:spPr>
          <p:txBody>
            <a:bodyPr wrap="none" anchor="ctr"/>
            <a:lstStyle/>
            <a:p>
              <a:pPr algn="ctr" eaLnBrk="0" hangingPunct="0"/>
              <a:endParaRPr lang="en-US"/>
            </a:p>
          </p:txBody>
        </p:sp>
        <p:sp>
          <p:nvSpPr>
            <p:cNvPr id="12312" name="Text Box 8"/>
            <p:cNvSpPr txBox="1">
              <a:spLocks noChangeArrowheads="1"/>
            </p:cNvSpPr>
            <p:nvPr/>
          </p:nvSpPr>
          <p:spPr bwMode="auto">
            <a:xfrm>
              <a:off x="1538" y="1160"/>
              <a:ext cx="116" cy="288"/>
            </a:xfrm>
            <a:prstGeom prst="rect">
              <a:avLst/>
            </a:prstGeom>
            <a:noFill/>
            <a:ln w="9525">
              <a:noFill/>
              <a:miter lim="800000"/>
              <a:headEnd/>
              <a:tailEnd/>
            </a:ln>
          </p:spPr>
          <p:txBody>
            <a:bodyPr wrap="none">
              <a:spAutoFit/>
            </a:bodyPr>
            <a:lstStyle/>
            <a:p>
              <a:pPr eaLnBrk="0" hangingPunct="0"/>
              <a:endParaRPr lang="en-US" sz="2400">
                <a:latin typeface="Times New Roman" pitchFamily="18" charset="0"/>
              </a:endParaRPr>
            </a:p>
          </p:txBody>
        </p:sp>
        <p:graphicFrame>
          <p:nvGraphicFramePr>
            <p:cNvPr id="12313" name="Object 1"/>
            <p:cNvGraphicFramePr>
              <a:graphicFrameLocks noChangeAspect="1"/>
            </p:cNvGraphicFramePr>
            <p:nvPr/>
          </p:nvGraphicFramePr>
          <p:xfrm>
            <a:off x="1611" y="1037"/>
            <a:ext cx="195" cy="371"/>
          </p:xfrm>
          <a:graphic>
            <a:graphicData uri="http://schemas.openxmlformats.org/presentationml/2006/ole">
              <p:oleObj spid="_x0000_s12313" name="Equation" r:id="rId6" imgW="139579" imgH="266469" progId="Equation.3">
                <p:embed/>
              </p:oleObj>
            </a:graphicData>
          </a:graphic>
        </p:graphicFrame>
      </p:grpSp>
      <p:grpSp>
        <p:nvGrpSpPr>
          <p:cNvPr id="3" name="Group 22"/>
          <p:cNvGrpSpPr>
            <a:grpSpLocks/>
          </p:cNvGrpSpPr>
          <p:nvPr/>
        </p:nvGrpSpPr>
        <p:grpSpPr bwMode="auto">
          <a:xfrm>
            <a:off x="5238750" y="2019300"/>
            <a:ext cx="1074738" cy="722313"/>
            <a:chOff x="1741" y="1105"/>
            <a:chExt cx="1222" cy="761"/>
          </a:xfrm>
        </p:grpSpPr>
        <p:sp>
          <p:nvSpPr>
            <p:cNvPr id="12308" name="Oval 17"/>
            <p:cNvSpPr>
              <a:spLocks noChangeArrowheads="1"/>
            </p:cNvSpPr>
            <p:nvPr/>
          </p:nvSpPr>
          <p:spPr bwMode="auto">
            <a:xfrm>
              <a:off x="1741" y="1434"/>
              <a:ext cx="1222" cy="432"/>
            </a:xfrm>
            <a:prstGeom prst="ellipse">
              <a:avLst/>
            </a:prstGeom>
            <a:noFill/>
            <a:ln w="9525">
              <a:solidFill>
                <a:srgbClr val="FF3101"/>
              </a:solidFill>
              <a:round/>
              <a:headEnd/>
              <a:tailEnd/>
            </a:ln>
          </p:spPr>
          <p:txBody>
            <a:bodyPr wrap="none" anchor="ctr"/>
            <a:lstStyle/>
            <a:p>
              <a:pPr algn="ctr" eaLnBrk="0" hangingPunct="0"/>
              <a:endParaRPr lang="en-US"/>
            </a:p>
          </p:txBody>
        </p:sp>
        <p:sp>
          <p:nvSpPr>
            <p:cNvPr id="12309" name="Text Box 18"/>
            <p:cNvSpPr txBox="1">
              <a:spLocks noChangeArrowheads="1"/>
            </p:cNvSpPr>
            <p:nvPr/>
          </p:nvSpPr>
          <p:spPr bwMode="auto">
            <a:xfrm>
              <a:off x="2288" y="1172"/>
              <a:ext cx="116" cy="288"/>
            </a:xfrm>
            <a:prstGeom prst="rect">
              <a:avLst/>
            </a:prstGeom>
            <a:noFill/>
            <a:ln w="9525">
              <a:noFill/>
              <a:miter lim="800000"/>
              <a:headEnd/>
              <a:tailEnd/>
            </a:ln>
          </p:spPr>
          <p:txBody>
            <a:bodyPr wrap="none">
              <a:spAutoFit/>
            </a:bodyPr>
            <a:lstStyle/>
            <a:p>
              <a:pPr eaLnBrk="0" hangingPunct="0"/>
              <a:endParaRPr lang="en-US" sz="2400">
                <a:latin typeface="Times New Roman" pitchFamily="18" charset="0"/>
              </a:endParaRPr>
            </a:p>
          </p:txBody>
        </p:sp>
        <p:sp>
          <p:nvSpPr>
            <p:cNvPr id="12310" name="Text Box 21"/>
            <p:cNvSpPr txBox="1">
              <a:spLocks noChangeArrowheads="1"/>
            </p:cNvSpPr>
            <p:nvPr/>
          </p:nvSpPr>
          <p:spPr bwMode="auto">
            <a:xfrm>
              <a:off x="2164" y="1105"/>
              <a:ext cx="499" cy="356"/>
            </a:xfrm>
            <a:prstGeom prst="rect">
              <a:avLst/>
            </a:prstGeom>
            <a:noFill/>
            <a:ln w="9525">
              <a:noFill/>
              <a:miter lim="800000"/>
              <a:headEnd/>
              <a:tailEnd/>
            </a:ln>
          </p:spPr>
          <p:txBody>
            <a:bodyPr>
              <a:spAutoFit/>
            </a:bodyPr>
            <a:lstStyle/>
            <a:p>
              <a:pPr eaLnBrk="0" hangingPunct="0"/>
              <a:r>
                <a:rPr lang="en-US" sz="1600" i="1">
                  <a:latin typeface="Times New Roman" pitchFamily="18" charset="0"/>
                </a:rPr>
                <a:t>X</a:t>
              </a:r>
              <a:r>
                <a:rPr lang="en-US" sz="1600" baseline="-25000">
                  <a:latin typeface="Times New Roman" pitchFamily="18" charset="0"/>
                </a:rPr>
                <a:t>1</a:t>
              </a:r>
            </a:p>
          </p:txBody>
        </p:sp>
      </p:grpSp>
      <p:grpSp>
        <p:nvGrpSpPr>
          <p:cNvPr id="4" name="Group 23"/>
          <p:cNvGrpSpPr>
            <a:grpSpLocks/>
          </p:cNvGrpSpPr>
          <p:nvPr/>
        </p:nvGrpSpPr>
        <p:grpSpPr bwMode="auto">
          <a:xfrm>
            <a:off x="6473825" y="2041525"/>
            <a:ext cx="1068388" cy="717550"/>
            <a:chOff x="2112" y="1110"/>
            <a:chExt cx="594" cy="756"/>
          </a:xfrm>
        </p:grpSpPr>
        <p:sp>
          <p:nvSpPr>
            <p:cNvPr id="12305" name="Oval 24"/>
            <p:cNvSpPr>
              <a:spLocks noChangeArrowheads="1"/>
            </p:cNvSpPr>
            <p:nvPr/>
          </p:nvSpPr>
          <p:spPr bwMode="auto">
            <a:xfrm>
              <a:off x="2112" y="1434"/>
              <a:ext cx="594" cy="432"/>
            </a:xfrm>
            <a:prstGeom prst="ellipse">
              <a:avLst/>
            </a:prstGeom>
            <a:noFill/>
            <a:ln w="9525">
              <a:solidFill>
                <a:srgbClr val="FF3101"/>
              </a:solidFill>
              <a:round/>
              <a:headEnd/>
              <a:tailEnd/>
            </a:ln>
          </p:spPr>
          <p:txBody>
            <a:bodyPr wrap="none" anchor="ctr"/>
            <a:lstStyle/>
            <a:p>
              <a:pPr algn="ctr" eaLnBrk="0" hangingPunct="0"/>
              <a:endParaRPr lang="en-US"/>
            </a:p>
          </p:txBody>
        </p:sp>
        <p:sp>
          <p:nvSpPr>
            <p:cNvPr id="12306" name="Text Box 25"/>
            <p:cNvSpPr txBox="1">
              <a:spLocks noChangeArrowheads="1"/>
            </p:cNvSpPr>
            <p:nvPr/>
          </p:nvSpPr>
          <p:spPr bwMode="auto">
            <a:xfrm>
              <a:off x="2288" y="1172"/>
              <a:ext cx="116" cy="288"/>
            </a:xfrm>
            <a:prstGeom prst="rect">
              <a:avLst/>
            </a:prstGeom>
            <a:noFill/>
            <a:ln w="9525">
              <a:noFill/>
              <a:miter lim="800000"/>
              <a:headEnd/>
              <a:tailEnd/>
            </a:ln>
          </p:spPr>
          <p:txBody>
            <a:bodyPr wrap="none">
              <a:spAutoFit/>
            </a:bodyPr>
            <a:lstStyle/>
            <a:p>
              <a:pPr eaLnBrk="0" hangingPunct="0"/>
              <a:endParaRPr lang="en-US" sz="2400">
                <a:latin typeface="Times New Roman" pitchFamily="18" charset="0"/>
              </a:endParaRPr>
            </a:p>
          </p:txBody>
        </p:sp>
        <p:sp>
          <p:nvSpPr>
            <p:cNvPr id="12307" name="Text Box 26"/>
            <p:cNvSpPr txBox="1">
              <a:spLocks noChangeArrowheads="1"/>
            </p:cNvSpPr>
            <p:nvPr/>
          </p:nvSpPr>
          <p:spPr bwMode="auto">
            <a:xfrm>
              <a:off x="2284" y="1110"/>
              <a:ext cx="238" cy="212"/>
            </a:xfrm>
            <a:prstGeom prst="rect">
              <a:avLst/>
            </a:prstGeom>
            <a:noFill/>
            <a:ln w="9525">
              <a:noFill/>
              <a:miter lim="800000"/>
              <a:headEnd/>
              <a:tailEnd/>
            </a:ln>
          </p:spPr>
          <p:txBody>
            <a:bodyPr wrap="none">
              <a:spAutoFit/>
            </a:bodyPr>
            <a:lstStyle/>
            <a:p>
              <a:pPr eaLnBrk="0" hangingPunct="0"/>
              <a:r>
                <a:rPr lang="en-US" sz="1600" i="1">
                  <a:latin typeface="Times New Roman" pitchFamily="18" charset="0"/>
                </a:rPr>
                <a:t>X</a:t>
              </a:r>
              <a:r>
                <a:rPr lang="en-US" sz="1600" baseline="-25000">
                  <a:latin typeface="Times New Roman" pitchFamily="18" charset="0"/>
                </a:rPr>
                <a:t>2</a:t>
              </a:r>
            </a:p>
          </p:txBody>
        </p:sp>
      </p:grpSp>
      <p:grpSp>
        <p:nvGrpSpPr>
          <p:cNvPr id="5" name="Group 27"/>
          <p:cNvGrpSpPr>
            <a:grpSpLocks/>
          </p:cNvGrpSpPr>
          <p:nvPr/>
        </p:nvGrpSpPr>
        <p:grpSpPr bwMode="auto">
          <a:xfrm>
            <a:off x="7643813" y="2020888"/>
            <a:ext cx="1098550" cy="744537"/>
            <a:chOff x="2112" y="1106"/>
            <a:chExt cx="594" cy="760"/>
          </a:xfrm>
        </p:grpSpPr>
        <p:sp>
          <p:nvSpPr>
            <p:cNvPr id="12302" name="Oval 28"/>
            <p:cNvSpPr>
              <a:spLocks noChangeArrowheads="1"/>
            </p:cNvSpPr>
            <p:nvPr/>
          </p:nvSpPr>
          <p:spPr bwMode="auto">
            <a:xfrm>
              <a:off x="2112" y="1434"/>
              <a:ext cx="594" cy="432"/>
            </a:xfrm>
            <a:prstGeom prst="ellipse">
              <a:avLst/>
            </a:prstGeom>
            <a:noFill/>
            <a:ln w="9525">
              <a:solidFill>
                <a:srgbClr val="FF3101"/>
              </a:solidFill>
              <a:round/>
              <a:headEnd/>
              <a:tailEnd/>
            </a:ln>
          </p:spPr>
          <p:txBody>
            <a:bodyPr wrap="none" anchor="ctr"/>
            <a:lstStyle/>
            <a:p>
              <a:pPr algn="ctr" eaLnBrk="0" hangingPunct="0"/>
              <a:endParaRPr lang="en-US"/>
            </a:p>
          </p:txBody>
        </p:sp>
        <p:sp>
          <p:nvSpPr>
            <p:cNvPr id="12303" name="Text Box 29"/>
            <p:cNvSpPr txBox="1">
              <a:spLocks noChangeArrowheads="1"/>
            </p:cNvSpPr>
            <p:nvPr/>
          </p:nvSpPr>
          <p:spPr bwMode="auto">
            <a:xfrm>
              <a:off x="2288" y="1172"/>
              <a:ext cx="116" cy="288"/>
            </a:xfrm>
            <a:prstGeom prst="rect">
              <a:avLst/>
            </a:prstGeom>
            <a:noFill/>
            <a:ln w="9525">
              <a:noFill/>
              <a:miter lim="800000"/>
              <a:headEnd/>
              <a:tailEnd/>
            </a:ln>
          </p:spPr>
          <p:txBody>
            <a:bodyPr wrap="none">
              <a:spAutoFit/>
            </a:bodyPr>
            <a:lstStyle/>
            <a:p>
              <a:pPr eaLnBrk="0" hangingPunct="0"/>
              <a:endParaRPr lang="en-US" sz="2400">
                <a:latin typeface="Times New Roman" pitchFamily="18" charset="0"/>
              </a:endParaRPr>
            </a:p>
          </p:txBody>
        </p:sp>
        <p:sp>
          <p:nvSpPr>
            <p:cNvPr id="12304" name="Text Box 30"/>
            <p:cNvSpPr txBox="1">
              <a:spLocks noChangeArrowheads="1"/>
            </p:cNvSpPr>
            <p:nvPr/>
          </p:nvSpPr>
          <p:spPr bwMode="auto">
            <a:xfrm>
              <a:off x="2276" y="1106"/>
              <a:ext cx="238" cy="212"/>
            </a:xfrm>
            <a:prstGeom prst="rect">
              <a:avLst/>
            </a:prstGeom>
            <a:noFill/>
            <a:ln w="9525">
              <a:noFill/>
              <a:miter lim="800000"/>
              <a:headEnd/>
              <a:tailEnd/>
            </a:ln>
          </p:spPr>
          <p:txBody>
            <a:bodyPr wrap="none">
              <a:spAutoFit/>
            </a:bodyPr>
            <a:lstStyle/>
            <a:p>
              <a:pPr eaLnBrk="0" hangingPunct="0"/>
              <a:r>
                <a:rPr lang="en-US" sz="1600" i="1">
                  <a:latin typeface="Times New Roman" pitchFamily="18" charset="0"/>
                </a:rPr>
                <a:t>X</a:t>
              </a:r>
              <a:r>
                <a:rPr lang="en-US" sz="1600" baseline="-25000">
                  <a:latin typeface="Times New Roman" pitchFamily="18" charset="0"/>
                </a:rPr>
                <a:t>3</a:t>
              </a:r>
            </a:p>
          </p:txBody>
        </p:sp>
      </p:grpSp>
      <p:sp>
        <p:nvSpPr>
          <p:cNvPr id="23" name="Rectangle 22"/>
          <p:cNvSpPr/>
          <p:nvPr/>
        </p:nvSpPr>
        <p:spPr>
          <a:xfrm>
            <a:off x="8163099" y="246743"/>
            <a:ext cx="806732"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LO1</a:t>
            </a:r>
            <a:endParaRPr lang="en-US" sz="2000" dirty="0">
              <a:solidFill>
                <a:schemeClr val="tx1"/>
              </a:solidFill>
            </a:endParaRPr>
          </a:p>
        </p:txBody>
      </p:sp>
      <p:sp>
        <p:nvSpPr>
          <p:cNvPr id="12301"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DFF879BC-2E1C-4F63-8C60-0CE419A981B4}" type="slidenum">
              <a:rPr lang="en-US" sz="1400">
                <a:solidFill>
                  <a:srgbClr val="1907A1"/>
                </a:solidFill>
              </a:rPr>
              <a:pPr/>
              <a:t>4</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p:cNvSpPr>
            <a:spLocks noGrp="1" noChangeArrowheads="1"/>
          </p:cNvSpPr>
          <p:nvPr>
            <p:ph type="title"/>
          </p:nvPr>
        </p:nvSpPr>
        <p:spPr>
          <a:xfrm>
            <a:off x="361950" y="1104900"/>
            <a:ext cx="7924800" cy="914400"/>
          </a:xfrm>
        </p:spPr>
        <p:txBody>
          <a:bodyPr/>
          <a:lstStyle/>
          <a:p>
            <a:pPr eaLnBrk="1" hangingPunct="1"/>
            <a:r>
              <a:rPr lang="en-US" sz="2400" smtClean="0"/>
              <a:t>The Multiple Regression Equation – Interpreting the Measures of Association and Applying the Model for Estimation</a:t>
            </a:r>
          </a:p>
        </p:txBody>
      </p:sp>
      <p:sp>
        <p:nvSpPr>
          <p:cNvPr id="445443" name="Rectangle 3"/>
          <p:cNvSpPr>
            <a:spLocks noGrp="1" noChangeArrowheads="1"/>
          </p:cNvSpPr>
          <p:nvPr>
            <p:ph type="body" sz="half" idx="1"/>
          </p:nvPr>
        </p:nvSpPr>
        <p:spPr>
          <a:xfrm>
            <a:off x="446088" y="2465388"/>
            <a:ext cx="3402012" cy="3482975"/>
          </a:xfrm>
        </p:spPr>
        <p:txBody>
          <a:bodyPr/>
          <a:lstStyle/>
          <a:p>
            <a:pPr eaLnBrk="1" hangingPunct="1">
              <a:lnSpc>
                <a:spcPct val="80000"/>
              </a:lnSpc>
              <a:buFont typeface="Wingdings" pitchFamily="2" charset="2"/>
              <a:buNone/>
            </a:pPr>
            <a:r>
              <a:rPr lang="en-US" sz="1400" b="1" smtClean="0">
                <a:solidFill>
                  <a:schemeClr val="tx2"/>
                </a:solidFill>
              </a:rPr>
              <a:t>Interpreting the Regression Coefficients</a:t>
            </a:r>
          </a:p>
          <a:p>
            <a:pPr eaLnBrk="1" hangingPunct="1">
              <a:lnSpc>
                <a:spcPct val="80000"/>
              </a:lnSpc>
              <a:buFont typeface="Wingdings" pitchFamily="2" charset="2"/>
              <a:buNone/>
            </a:pPr>
            <a:endParaRPr lang="en-US" sz="1200" b="1" smtClean="0">
              <a:solidFill>
                <a:schemeClr val="tx2"/>
              </a:solidFill>
            </a:endParaRPr>
          </a:p>
          <a:p>
            <a:pPr eaLnBrk="1" hangingPunct="1">
              <a:lnSpc>
                <a:spcPct val="80000"/>
              </a:lnSpc>
              <a:buFont typeface="Wingdings" pitchFamily="2" charset="2"/>
              <a:buNone/>
            </a:pPr>
            <a:r>
              <a:rPr lang="en-US" sz="1200" smtClean="0"/>
              <a:t>	The regression coefficient for mean outside temperature, </a:t>
            </a:r>
            <a:r>
              <a:rPr lang="en-US" sz="1200" i="1" smtClean="0"/>
              <a:t>X</a:t>
            </a:r>
            <a:r>
              <a:rPr lang="en-US" sz="1200" baseline="-25000" smtClean="0"/>
              <a:t>1</a:t>
            </a:r>
            <a:r>
              <a:rPr lang="en-US" sz="1200" smtClean="0"/>
              <a:t>,  is 4.583. The coefficient is negative – as the outside temperature increases, the cost to heat the home decreases. For every unit increase in temperature, holding the other two independent variables constant, monthly heating cost is expected to decrease by $4.583 . </a:t>
            </a:r>
          </a:p>
          <a:p>
            <a:pPr eaLnBrk="1" hangingPunct="1">
              <a:lnSpc>
                <a:spcPct val="80000"/>
              </a:lnSpc>
              <a:buFont typeface="Wingdings" pitchFamily="2" charset="2"/>
              <a:buNone/>
            </a:pPr>
            <a:endParaRPr lang="en-US" sz="1000" smtClean="0"/>
          </a:p>
          <a:p>
            <a:pPr eaLnBrk="1" hangingPunct="1">
              <a:lnSpc>
                <a:spcPct val="80000"/>
              </a:lnSpc>
              <a:buFont typeface="Wingdings" pitchFamily="2" charset="2"/>
              <a:buNone/>
            </a:pPr>
            <a:r>
              <a:rPr lang="en-US" sz="1200" smtClean="0"/>
              <a:t>	The attic insulation variable, </a:t>
            </a:r>
            <a:r>
              <a:rPr lang="en-US" sz="1200" i="1" smtClean="0"/>
              <a:t>X</a:t>
            </a:r>
            <a:r>
              <a:rPr lang="en-US" sz="1200" i="1" baseline="-25000" smtClean="0"/>
              <a:t>2</a:t>
            </a:r>
            <a:r>
              <a:rPr lang="en-US" sz="1200" smtClean="0"/>
              <a:t>, also shows an inverse relationship (negative coefficient). The more insulation in the attic, the less the cost to heat the home. For each additional inch of insulation, the cost to heat the home is expected to decline by $14.83 per month. </a:t>
            </a:r>
          </a:p>
          <a:p>
            <a:pPr eaLnBrk="1" hangingPunct="1">
              <a:lnSpc>
                <a:spcPct val="80000"/>
              </a:lnSpc>
              <a:buFont typeface="Wingdings" pitchFamily="2" charset="2"/>
              <a:buNone/>
            </a:pPr>
            <a:endParaRPr lang="en-US" sz="1000" smtClean="0"/>
          </a:p>
          <a:p>
            <a:pPr eaLnBrk="1" hangingPunct="1">
              <a:lnSpc>
                <a:spcPct val="80000"/>
              </a:lnSpc>
              <a:buFont typeface="Wingdings" pitchFamily="2" charset="2"/>
              <a:buNone/>
            </a:pPr>
            <a:r>
              <a:rPr lang="en-US" sz="1200" smtClean="0"/>
              <a:t>	The age of the furnace variable shows a direct relationship. With an older furnace, the cost to heat the home increases. For each additional year older the furnace is, the cost is expected to increase by $6.10 per month.</a:t>
            </a:r>
          </a:p>
        </p:txBody>
      </p:sp>
      <p:pic>
        <p:nvPicPr>
          <p:cNvPr id="445444" name="Picture 4"/>
          <p:cNvPicPr>
            <a:picLocks noGrp="1" noChangeAspect="1" noChangeArrowheads="1"/>
          </p:cNvPicPr>
          <p:nvPr>
            <p:ph sz="half" idx="2"/>
          </p:nvPr>
        </p:nvPicPr>
        <p:blipFill>
          <a:blip r:embed="rId3"/>
          <a:srcRect/>
          <a:stretch>
            <a:fillRect/>
          </a:stretch>
        </p:blipFill>
        <p:spPr>
          <a:xfrm>
            <a:off x="4464050" y="2730500"/>
            <a:ext cx="4679950" cy="482600"/>
          </a:xfrm>
        </p:spPr>
      </p:pic>
      <p:grpSp>
        <p:nvGrpSpPr>
          <p:cNvPr id="2" name="Group 12"/>
          <p:cNvGrpSpPr>
            <a:grpSpLocks/>
          </p:cNvGrpSpPr>
          <p:nvPr/>
        </p:nvGrpSpPr>
        <p:grpSpPr bwMode="auto">
          <a:xfrm>
            <a:off x="4257675" y="3878263"/>
            <a:ext cx="4886325" cy="1757362"/>
            <a:chOff x="4125773" y="2505989"/>
            <a:chExt cx="4886553" cy="1758773"/>
          </a:xfrm>
        </p:grpSpPr>
        <p:sp>
          <p:nvSpPr>
            <p:cNvPr id="12" name="Rounded Rectangle 11"/>
            <p:cNvSpPr/>
            <p:nvPr/>
          </p:nvSpPr>
          <p:spPr bwMode="auto">
            <a:xfrm>
              <a:off x="4125773" y="2523465"/>
              <a:ext cx="4886553" cy="1741297"/>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eaLnBrk="0" hangingPunct="0">
                <a:defRPr/>
              </a:pPr>
              <a:endParaRPr lang="en-US">
                <a:solidFill>
                  <a:schemeClr val="tx1"/>
                </a:solidFill>
              </a:endParaRPr>
            </a:p>
          </p:txBody>
        </p:sp>
        <p:sp>
          <p:nvSpPr>
            <p:cNvPr id="5" name="Rectangle 4"/>
            <p:cNvSpPr/>
            <p:nvPr/>
          </p:nvSpPr>
          <p:spPr>
            <a:xfrm>
              <a:off x="4268655" y="2505989"/>
              <a:ext cx="4572213" cy="1077189"/>
            </a:xfrm>
            <a:prstGeom prst="rect">
              <a:avLst/>
            </a:prstGeom>
          </p:spPr>
          <p:txBody>
            <a:bodyPr>
              <a:spAutoFit/>
            </a:bodyPr>
            <a:lstStyle/>
            <a:p>
              <a:pPr algn="ctr" eaLnBrk="0" hangingPunct="0">
                <a:buFont typeface="Wingdings" pitchFamily="2" charset="2"/>
                <a:buNone/>
                <a:defRPr/>
              </a:pPr>
              <a:endParaRPr lang="en-US" dirty="0">
                <a:cs typeface="+mn-cs"/>
              </a:endParaRPr>
            </a:p>
            <a:p>
              <a:pPr eaLnBrk="0" hangingPunct="0">
                <a:buFont typeface="Wingdings" pitchFamily="2" charset="2"/>
                <a:buNone/>
                <a:defRPr/>
              </a:pPr>
              <a:r>
                <a:rPr lang="en-US" sz="1400" b="1" dirty="0">
                  <a:solidFill>
                    <a:schemeClr val="tx2"/>
                  </a:solidFill>
                  <a:latin typeface="+mj-lt"/>
                  <a:ea typeface="+mj-ea"/>
                  <a:cs typeface="+mj-cs"/>
                </a:rPr>
                <a:t>Applying the Model for Estimation </a:t>
              </a:r>
            </a:p>
            <a:p>
              <a:pPr eaLnBrk="0" hangingPunct="0">
                <a:buFont typeface="Wingdings" pitchFamily="2" charset="2"/>
                <a:buNone/>
                <a:defRPr/>
              </a:pPr>
              <a:r>
                <a:rPr lang="en-US" dirty="0">
                  <a:cs typeface="+mn-cs"/>
                </a:rPr>
                <a:t>What is the estimated heating cost for a home if the mean outside temperature is 30 degrees, there are 5 inches of insulation in the attic, and the furnace is 10 years old?</a:t>
              </a:r>
            </a:p>
          </p:txBody>
        </p:sp>
        <p:pic>
          <p:nvPicPr>
            <p:cNvPr id="13324" name="Picture 6"/>
            <p:cNvPicPr>
              <a:picLocks noChangeAspect="1" noChangeArrowheads="1"/>
            </p:cNvPicPr>
            <p:nvPr/>
          </p:nvPicPr>
          <p:blipFill>
            <a:blip r:embed="rId4"/>
            <a:srcRect/>
            <a:stretch>
              <a:fillRect/>
            </a:stretch>
          </p:blipFill>
          <p:spPr bwMode="auto">
            <a:xfrm>
              <a:off x="4242815" y="3767651"/>
              <a:ext cx="4630979" cy="288022"/>
            </a:xfrm>
            <a:prstGeom prst="rect">
              <a:avLst/>
            </a:prstGeom>
            <a:noFill/>
            <a:ln w="9525">
              <a:noFill/>
              <a:miter lim="800000"/>
              <a:headEnd/>
              <a:tailEnd/>
            </a:ln>
          </p:spPr>
        </p:pic>
        <p:sp>
          <p:nvSpPr>
            <p:cNvPr id="13325" name="Oval 8"/>
            <p:cNvSpPr>
              <a:spLocks noChangeArrowheads="1"/>
            </p:cNvSpPr>
            <p:nvPr/>
          </p:nvSpPr>
          <p:spPr bwMode="auto">
            <a:xfrm>
              <a:off x="8194266" y="3679546"/>
              <a:ext cx="693702" cy="490118"/>
            </a:xfrm>
            <a:prstGeom prst="ellipse">
              <a:avLst/>
            </a:prstGeom>
            <a:noFill/>
            <a:ln w="9525">
              <a:solidFill>
                <a:srgbClr val="FF0000"/>
              </a:solidFill>
              <a:round/>
              <a:headEnd/>
              <a:tailEnd/>
            </a:ln>
          </p:spPr>
          <p:txBody>
            <a:bodyPr wrap="none" anchor="ctr"/>
            <a:lstStyle/>
            <a:p>
              <a:pPr algn="ctr" eaLnBrk="0" hangingPunct="0"/>
              <a:endParaRPr lang="en-US"/>
            </a:p>
          </p:txBody>
        </p:sp>
      </p:grpSp>
      <p:sp>
        <p:nvSpPr>
          <p:cNvPr id="13" name="Rectangle 12"/>
          <p:cNvSpPr/>
          <p:nvPr/>
        </p:nvSpPr>
        <p:spPr>
          <a:xfrm>
            <a:off x="8163099" y="246743"/>
            <a:ext cx="806732"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LO1</a:t>
            </a:r>
            <a:endParaRPr lang="en-US" sz="2000" dirty="0">
              <a:solidFill>
                <a:schemeClr val="tx1"/>
              </a:solidFill>
            </a:endParaRPr>
          </a:p>
        </p:txBody>
      </p:sp>
      <p:sp>
        <p:nvSpPr>
          <p:cNvPr id="13321"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C8C82F6E-2D81-4681-91E5-6FCBAEBE38F8}" type="slidenum">
              <a:rPr lang="en-US" sz="1400">
                <a:solidFill>
                  <a:srgbClr val="1907A1"/>
                </a:solidFill>
              </a:rPr>
              <a:pPr/>
              <a:t>5</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45444"/>
                                        </p:tgtEl>
                                        <p:attrNameLst>
                                          <p:attrName>style.visibility</p:attrName>
                                        </p:attrNameLst>
                                      </p:cBhvr>
                                      <p:to>
                                        <p:strVal val="visible"/>
                                      </p:to>
                                    </p:set>
                                    <p:animEffect transition="in" filter="wipe(left)">
                                      <p:cBhvr>
                                        <p:cTn id="7" dur="500"/>
                                        <p:tgtEl>
                                          <p:spTgt spid="4454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45443">
                                            <p:txEl>
                                              <p:pRg st="0" end="0"/>
                                            </p:txEl>
                                          </p:spTgt>
                                        </p:tgtEl>
                                        <p:attrNameLst>
                                          <p:attrName>style.visibility</p:attrName>
                                        </p:attrNameLst>
                                      </p:cBhvr>
                                      <p:to>
                                        <p:strVal val="visible"/>
                                      </p:to>
                                    </p:set>
                                    <p:animEffect transition="in" filter="wipe(up)">
                                      <p:cBhvr>
                                        <p:cTn id="12" dur="500"/>
                                        <p:tgtEl>
                                          <p:spTgt spid="4454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45443">
                                            <p:txEl>
                                              <p:pRg st="2" end="2"/>
                                            </p:txEl>
                                          </p:spTgt>
                                        </p:tgtEl>
                                        <p:attrNameLst>
                                          <p:attrName>style.visibility</p:attrName>
                                        </p:attrNameLst>
                                      </p:cBhvr>
                                      <p:to>
                                        <p:strVal val="visible"/>
                                      </p:to>
                                    </p:set>
                                    <p:animEffect transition="in" filter="wipe(up)">
                                      <p:cBhvr>
                                        <p:cTn id="17" dur="500"/>
                                        <p:tgtEl>
                                          <p:spTgt spid="4454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45443">
                                            <p:txEl>
                                              <p:pRg st="4" end="4"/>
                                            </p:txEl>
                                          </p:spTgt>
                                        </p:tgtEl>
                                        <p:attrNameLst>
                                          <p:attrName>style.visibility</p:attrName>
                                        </p:attrNameLst>
                                      </p:cBhvr>
                                      <p:to>
                                        <p:strVal val="visible"/>
                                      </p:to>
                                    </p:set>
                                    <p:animEffect transition="in" filter="wipe(up)">
                                      <p:cBhvr>
                                        <p:cTn id="22" dur="500"/>
                                        <p:tgtEl>
                                          <p:spTgt spid="44544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45443">
                                            <p:txEl>
                                              <p:pRg st="6" end="6"/>
                                            </p:txEl>
                                          </p:spTgt>
                                        </p:tgtEl>
                                        <p:attrNameLst>
                                          <p:attrName>style.visibility</p:attrName>
                                        </p:attrNameLst>
                                      </p:cBhvr>
                                      <p:to>
                                        <p:strVal val="visible"/>
                                      </p:to>
                                    </p:set>
                                    <p:animEffect transition="in" filter="wipe(up)">
                                      <p:cBhvr>
                                        <p:cTn id="27" dur="500"/>
                                        <p:tgtEl>
                                          <p:spTgt spid="44544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4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8"/>
          <p:cNvSpPr>
            <a:spLocks noGrp="1" noChangeArrowheads="1"/>
          </p:cNvSpPr>
          <p:nvPr>
            <p:ph type="title"/>
          </p:nvPr>
        </p:nvSpPr>
        <p:spPr>
          <a:xfrm>
            <a:off x="346075" y="704850"/>
            <a:ext cx="8229600" cy="1371600"/>
          </a:xfrm>
        </p:spPr>
        <p:txBody>
          <a:bodyPr/>
          <a:lstStyle/>
          <a:p>
            <a:pPr eaLnBrk="1" hangingPunct="1"/>
            <a:r>
              <a:rPr lang="en-US" sz="3200" smtClean="0"/>
              <a:t>Multiple Linear Regression – ANOVA Table</a:t>
            </a:r>
          </a:p>
        </p:txBody>
      </p:sp>
      <p:pic>
        <p:nvPicPr>
          <p:cNvPr id="14339" name="Picture 4"/>
          <p:cNvPicPr>
            <a:picLocks noGrp="1" noChangeAspect="1" noChangeArrowheads="1"/>
          </p:cNvPicPr>
          <p:nvPr>
            <p:ph idx="1"/>
          </p:nvPr>
        </p:nvPicPr>
        <p:blipFill>
          <a:blip r:embed="rId3"/>
          <a:srcRect/>
          <a:stretch>
            <a:fillRect/>
          </a:stretch>
        </p:blipFill>
        <p:spPr>
          <a:xfrm>
            <a:off x="642938" y="1905000"/>
            <a:ext cx="3663950" cy="2743200"/>
          </a:xfrm>
        </p:spPr>
      </p:pic>
      <p:sp>
        <p:nvSpPr>
          <p:cNvPr id="14340" name="Rounded Rectangle 4"/>
          <p:cNvSpPr>
            <a:spLocks noChangeArrowheads="1"/>
          </p:cNvSpPr>
          <p:nvPr/>
        </p:nvSpPr>
        <p:spPr bwMode="auto">
          <a:xfrm>
            <a:off x="1806575" y="2695575"/>
            <a:ext cx="1647825" cy="182563"/>
          </a:xfrm>
          <a:prstGeom prst="roundRect">
            <a:avLst>
              <a:gd name="adj" fmla="val 16667"/>
            </a:avLst>
          </a:prstGeom>
          <a:solidFill>
            <a:schemeClr val="accent1">
              <a:alpha val="29019"/>
            </a:schemeClr>
          </a:solidFill>
          <a:ln w="9525" algn="ctr">
            <a:solidFill>
              <a:schemeClr val="tx1"/>
            </a:solidFill>
            <a:round/>
            <a:headEnd/>
            <a:tailEnd/>
          </a:ln>
        </p:spPr>
        <p:txBody>
          <a:bodyPr wrap="none" anchor="ctr"/>
          <a:lstStyle/>
          <a:p>
            <a:pPr algn="ctr" eaLnBrk="0" hangingPunct="0"/>
            <a:endParaRPr lang="en-US"/>
          </a:p>
        </p:txBody>
      </p:sp>
      <p:pic>
        <p:nvPicPr>
          <p:cNvPr id="14341" name="Picture 4"/>
          <p:cNvPicPr>
            <a:picLocks noChangeAspect="1" noChangeArrowheads="1"/>
          </p:cNvPicPr>
          <p:nvPr/>
        </p:nvPicPr>
        <p:blipFill>
          <a:blip r:embed="rId4"/>
          <a:srcRect/>
          <a:stretch>
            <a:fillRect/>
          </a:stretch>
        </p:blipFill>
        <p:spPr bwMode="auto">
          <a:xfrm>
            <a:off x="3903663" y="3679825"/>
            <a:ext cx="3894137" cy="2913063"/>
          </a:xfrm>
          <a:prstGeom prst="rect">
            <a:avLst/>
          </a:prstGeom>
          <a:noFill/>
          <a:ln w="9525">
            <a:noFill/>
            <a:miter lim="800000"/>
            <a:headEnd/>
            <a:tailEnd/>
          </a:ln>
        </p:spPr>
      </p:pic>
      <p:grpSp>
        <p:nvGrpSpPr>
          <p:cNvPr id="2" name="Group 10"/>
          <p:cNvGrpSpPr>
            <a:grpSpLocks/>
          </p:cNvGrpSpPr>
          <p:nvPr/>
        </p:nvGrpSpPr>
        <p:grpSpPr bwMode="auto">
          <a:xfrm>
            <a:off x="6611938" y="4522788"/>
            <a:ext cx="1543050" cy="1152525"/>
            <a:chOff x="3090" y="2012"/>
            <a:chExt cx="1738" cy="1042"/>
          </a:xfrm>
        </p:grpSpPr>
        <p:sp>
          <p:nvSpPr>
            <p:cNvPr id="14357" name="Line 8"/>
            <p:cNvSpPr>
              <a:spLocks noChangeShapeType="1"/>
            </p:cNvSpPr>
            <p:nvPr/>
          </p:nvSpPr>
          <p:spPr bwMode="auto">
            <a:xfrm flipH="1">
              <a:off x="3090" y="2232"/>
              <a:ext cx="1536" cy="822"/>
            </a:xfrm>
            <a:prstGeom prst="line">
              <a:avLst/>
            </a:prstGeom>
            <a:noFill/>
            <a:ln w="9525">
              <a:solidFill>
                <a:srgbClr val="FF3101"/>
              </a:solidFill>
              <a:round/>
              <a:headEnd/>
              <a:tailEnd type="triangle" w="med" len="med"/>
            </a:ln>
          </p:spPr>
          <p:txBody>
            <a:bodyPr/>
            <a:lstStyle/>
            <a:p>
              <a:endParaRPr lang="en-US"/>
            </a:p>
          </p:txBody>
        </p:sp>
        <p:sp>
          <p:nvSpPr>
            <p:cNvPr id="14358" name="Text Box 9"/>
            <p:cNvSpPr txBox="1">
              <a:spLocks noChangeArrowheads="1"/>
            </p:cNvSpPr>
            <p:nvPr/>
          </p:nvSpPr>
          <p:spPr bwMode="auto">
            <a:xfrm>
              <a:off x="4616" y="2012"/>
              <a:ext cx="212" cy="288"/>
            </a:xfrm>
            <a:prstGeom prst="rect">
              <a:avLst/>
            </a:prstGeom>
            <a:noFill/>
            <a:ln w="9525">
              <a:noFill/>
              <a:miter lim="800000"/>
              <a:headEnd/>
              <a:tailEnd/>
            </a:ln>
          </p:spPr>
          <p:txBody>
            <a:bodyPr wrap="none">
              <a:spAutoFit/>
            </a:bodyPr>
            <a:lstStyle/>
            <a:p>
              <a:pPr eaLnBrk="0" hangingPunct="0"/>
              <a:r>
                <a:rPr lang="en-US" sz="2400" i="1">
                  <a:solidFill>
                    <a:srgbClr val="FF3101"/>
                  </a:solidFill>
                  <a:latin typeface="Times New Roman" pitchFamily="18" charset="0"/>
                </a:rPr>
                <a:t>a</a:t>
              </a:r>
            </a:p>
          </p:txBody>
        </p:sp>
      </p:grpSp>
      <p:grpSp>
        <p:nvGrpSpPr>
          <p:cNvPr id="3" name="Group 22"/>
          <p:cNvGrpSpPr>
            <a:grpSpLocks/>
          </p:cNvGrpSpPr>
          <p:nvPr/>
        </p:nvGrpSpPr>
        <p:grpSpPr bwMode="auto">
          <a:xfrm>
            <a:off x="6584950" y="5946775"/>
            <a:ext cx="1900238" cy="749300"/>
            <a:chOff x="3120" y="3294"/>
            <a:chExt cx="2141" cy="677"/>
          </a:xfrm>
        </p:grpSpPr>
        <p:sp>
          <p:nvSpPr>
            <p:cNvPr id="14355" name="Line 15"/>
            <p:cNvSpPr>
              <a:spLocks noChangeShapeType="1"/>
            </p:cNvSpPr>
            <p:nvPr/>
          </p:nvSpPr>
          <p:spPr bwMode="auto">
            <a:xfrm flipH="1" flipV="1">
              <a:off x="3120" y="3294"/>
              <a:ext cx="1398" cy="372"/>
            </a:xfrm>
            <a:prstGeom prst="line">
              <a:avLst/>
            </a:prstGeom>
            <a:noFill/>
            <a:ln w="9525">
              <a:solidFill>
                <a:srgbClr val="FF3101"/>
              </a:solidFill>
              <a:round/>
              <a:headEnd/>
              <a:tailEnd type="triangle" w="med" len="med"/>
            </a:ln>
          </p:spPr>
          <p:txBody>
            <a:bodyPr/>
            <a:lstStyle/>
            <a:p>
              <a:endParaRPr lang="en-US"/>
            </a:p>
          </p:txBody>
        </p:sp>
        <p:sp>
          <p:nvSpPr>
            <p:cNvPr id="14356" name="Text Box 16"/>
            <p:cNvSpPr txBox="1">
              <a:spLocks noChangeArrowheads="1"/>
            </p:cNvSpPr>
            <p:nvPr/>
          </p:nvSpPr>
          <p:spPr bwMode="auto">
            <a:xfrm>
              <a:off x="4514" y="3554"/>
              <a:ext cx="747" cy="417"/>
            </a:xfrm>
            <a:prstGeom prst="rect">
              <a:avLst/>
            </a:prstGeom>
            <a:noFill/>
            <a:ln w="9525">
              <a:noFill/>
              <a:miter lim="800000"/>
              <a:headEnd/>
              <a:tailEnd/>
            </a:ln>
          </p:spPr>
          <p:txBody>
            <a:bodyPr>
              <a:spAutoFit/>
            </a:bodyPr>
            <a:lstStyle/>
            <a:p>
              <a:pPr eaLnBrk="0" hangingPunct="0"/>
              <a:r>
                <a:rPr lang="en-US" sz="2400" i="1">
                  <a:solidFill>
                    <a:srgbClr val="FF3101"/>
                  </a:solidFill>
                  <a:latin typeface="Times New Roman" pitchFamily="18" charset="0"/>
                </a:rPr>
                <a:t>b</a:t>
              </a:r>
              <a:r>
                <a:rPr lang="en-US" sz="2400" i="1" baseline="-25000">
                  <a:solidFill>
                    <a:srgbClr val="FF3101"/>
                  </a:solidFill>
                  <a:latin typeface="Times New Roman" pitchFamily="18" charset="0"/>
                </a:rPr>
                <a:t>3</a:t>
              </a:r>
            </a:p>
          </p:txBody>
        </p:sp>
      </p:grpSp>
      <p:grpSp>
        <p:nvGrpSpPr>
          <p:cNvPr id="4" name="Group 21"/>
          <p:cNvGrpSpPr>
            <a:grpSpLocks/>
          </p:cNvGrpSpPr>
          <p:nvPr/>
        </p:nvGrpSpPr>
        <p:grpSpPr bwMode="auto">
          <a:xfrm>
            <a:off x="6584950" y="5416550"/>
            <a:ext cx="1812925" cy="461963"/>
            <a:chOff x="3108" y="2792"/>
            <a:chExt cx="2043" cy="417"/>
          </a:xfrm>
        </p:grpSpPr>
        <p:sp>
          <p:nvSpPr>
            <p:cNvPr id="14353" name="Line 17"/>
            <p:cNvSpPr>
              <a:spLocks noChangeShapeType="1"/>
            </p:cNvSpPr>
            <p:nvPr/>
          </p:nvSpPr>
          <p:spPr bwMode="auto">
            <a:xfrm flipH="1">
              <a:off x="3108" y="2904"/>
              <a:ext cx="1476" cy="216"/>
            </a:xfrm>
            <a:prstGeom prst="line">
              <a:avLst/>
            </a:prstGeom>
            <a:noFill/>
            <a:ln w="9525">
              <a:solidFill>
                <a:srgbClr val="FF3101"/>
              </a:solidFill>
              <a:round/>
              <a:headEnd/>
              <a:tailEnd type="triangle" w="med" len="med"/>
            </a:ln>
          </p:spPr>
          <p:txBody>
            <a:bodyPr/>
            <a:lstStyle/>
            <a:p>
              <a:endParaRPr lang="en-US"/>
            </a:p>
          </p:txBody>
        </p:sp>
        <p:sp>
          <p:nvSpPr>
            <p:cNvPr id="14354" name="Text Box 18"/>
            <p:cNvSpPr txBox="1">
              <a:spLocks noChangeArrowheads="1"/>
            </p:cNvSpPr>
            <p:nvPr/>
          </p:nvSpPr>
          <p:spPr bwMode="auto">
            <a:xfrm>
              <a:off x="4580" y="2792"/>
              <a:ext cx="571" cy="417"/>
            </a:xfrm>
            <a:prstGeom prst="rect">
              <a:avLst/>
            </a:prstGeom>
            <a:noFill/>
            <a:ln w="9525">
              <a:noFill/>
              <a:miter lim="800000"/>
              <a:headEnd/>
              <a:tailEnd/>
            </a:ln>
          </p:spPr>
          <p:txBody>
            <a:bodyPr>
              <a:spAutoFit/>
            </a:bodyPr>
            <a:lstStyle/>
            <a:p>
              <a:pPr eaLnBrk="0" hangingPunct="0"/>
              <a:r>
                <a:rPr lang="en-US" sz="2400" i="1">
                  <a:solidFill>
                    <a:srgbClr val="FF3101"/>
                  </a:solidFill>
                  <a:latin typeface="Times New Roman" pitchFamily="18" charset="0"/>
                </a:rPr>
                <a:t>b</a:t>
              </a:r>
              <a:r>
                <a:rPr lang="en-US" sz="2400" i="1" baseline="-25000">
                  <a:solidFill>
                    <a:srgbClr val="FF3101"/>
                  </a:solidFill>
                  <a:latin typeface="Times New Roman" pitchFamily="18" charset="0"/>
                </a:rPr>
                <a:t>1</a:t>
              </a:r>
            </a:p>
          </p:txBody>
        </p:sp>
      </p:grpSp>
      <p:grpSp>
        <p:nvGrpSpPr>
          <p:cNvPr id="5" name="Group 23"/>
          <p:cNvGrpSpPr>
            <a:grpSpLocks/>
          </p:cNvGrpSpPr>
          <p:nvPr/>
        </p:nvGrpSpPr>
        <p:grpSpPr bwMode="auto">
          <a:xfrm>
            <a:off x="6605588" y="5824538"/>
            <a:ext cx="1931987" cy="460375"/>
            <a:chOff x="3084" y="3176"/>
            <a:chExt cx="2176" cy="417"/>
          </a:xfrm>
        </p:grpSpPr>
        <p:sp>
          <p:nvSpPr>
            <p:cNvPr id="14351" name="Line 19"/>
            <p:cNvSpPr>
              <a:spLocks noChangeShapeType="1"/>
            </p:cNvSpPr>
            <p:nvPr/>
          </p:nvSpPr>
          <p:spPr bwMode="auto">
            <a:xfrm flipH="1" flipV="1">
              <a:off x="3084" y="3198"/>
              <a:ext cx="1446" cy="126"/>
            </a:xfrm>
            <a:prstGeom prst="line">
              <a:avLst/>
            </a:prstGeom>
            <a:noFill/>
            <a:ln w="9525">
              <a:solidFill>
                <a:srgbClr val="FF3101"/>
              </a:solidFill>
              <a:round/>
              <a:headEnd/>
              <a:tailEnd type="triangle" w="med" len="med"/>
            </a:ln>
          </p:spPr>
          <p:txBody>
            <a:bodyPr/>
            <a:lstStyle/>
            <a:p>
              <a:endParaRPr lang="en-US"/>
            </a:p>
          </p:txBody>
        </p:sp>
        <p:sp>
          <p:nvSpPr>
            <p:cNvPr id="14352" name="Text Box 20"/>
            <p:cNvSpPr txBox="1">
              <a:spLocks noChangeArrowheads="1"/>
            </p:cNvSpPr>
            <p:nvPr/>
          </p:nvSpPr>
          <p:spPr bwMode="auto">
            <a:xfrm>
              <a:off x="4526" y="3176"/>
              <a:ext cx="734" cy="417"/>
            </a:xfrm>
            <a:prstGeom prst="rect">
              <a:avLst/>
            </a:prstGeom>
            <a:noFill/>
            <a:ln w="9525">
              <a:noFill/>
              <a:miter lim="800000"/>
              <a:headEnd/>
              <a:tailEnd/>
            </a:ln>
          </p:spPr>
          <p:txBody>
            <a:bodyPr>
              <a:spAutoFit/>
            </a:bodyPr>
            <a:lstStyle/>
            <a:p>
              <a:pPr eaLnBrk="0" hangingPunct="0"/>
              <a:r>
                <a:rPr lang="en-US" sz="2400" i="1">
                  <a:solidFill>
                    <a:srgbClr val="FF3101"/>
                  </a:solidFill>
                  <a:latin typeface="Times New Roman" pitchFamily="18" charset="0"/>
                </a:rPr>
                <a:t>b</a:t>
              </a:r>
              <a:r>
                <a:rPr lang="en-US" sz="2400" i="1" baseline="-25000">
                  <a:solidFill>
                    <a:srgbClr val="FF3101"/>
                  </a:solidFill>
                  <a:latin typeface="Times New Roman" pitchFamily="18" charset="0"/>
                </a:rPr>
                <a:t>2</a:t>
              </a:r>
            </a:p>
          </p:txBody>
        </p:sp>
      </p:grpSp>
      <p:sp>
        <p:nvSpPr>
          <p:cNvPr id="14346" name="TextBox 19"/>
          <p:cNvSpPr txBox="1">
            <a:spLocks noChangeArrowheads="1"/>
          </p:cNvSpPr>
          <p:nvPr/>
        </p:nvSpPr>
        <p:spPr bwMode="auto">
          <a:xfrm>
            <a:off x="5402263" y="2497138"/>
            <a:ext cx="2392362" cy="461962"/>
          </a:xfrm>
          <a:prstGeom prst="rect">
            <a:avLst/>
          </a:prstGeom>
          <a:noFill/>
          <a:ln w="9525">
            <a:noFill/>
            <a:miter lim="800000"/>
            <a:headEnd/>
            <a:tailEnd/>
          </a:ln>
        </p:spPr>
        <p:txBody>
          <a:bodyPr wrap="none">
            <a:spAutoFit/>
          </a:bodyPr>
          <a:lstStyle/>
          <a:p>
            <a:pPr algn="ctr" eaLnBrk="0" hangingPunct="0"/>
            <a:r>
              <a:rPr lang="en-US"/>
              <a:t>Regression outputs produced by</a:t>
            </a:r>
          </a:p>
          <a:p>
            <a:pPr algn="ctr" eaLnBrk="0" hangingPunct="0"/>
            <a:r>
              <a:rPr lang="en-US"/>
              <a:t>Minitab and Excel</a:t>
            </a:r>
          </a:p>
        </p:txBody>
      </p:sp>
      <p:sp>
        <p:nvSpPr>
          <p:cNvPr id="20" name="Rectangle 19"/>
          <p:cNvSpPr/>
          <p:nvPr/>
        </p:nvSpPr>
        <p:spPr>
          <a:xfrm>
            <a:off x="5424616" y="246743"/>
            <a:ext cx="3545215"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LO2</a:t>
            </a:r>
            <a:r>
              <a:rPr lang="en-US" sz="2000" dirty="0">
                <a:solidFill>
                  <a:schemeClr val="tx1"/>
                </a:solidFill>
              </a:rPr>
              <a:t> Set up, interpret, and apply an ANOVA table </a:t>
            </a:r>
          </a:p>
        </p:txBody>
      </p:sp>
      <p:sp>
        <p:nvSpPr>
          <p:cNvPr id="14350"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08E04C04-814B-49AC-8CBC-ADF0CF0E7C41}" type="slidenum">
              <a:rPr lang="en-US" sz="1400">
                <a:solidFill>
                  <a:srgbClr val="1907A1"/>
                </a:solidFill>
              </a:rPr>
              <a:pPr/>
              <a:t>6</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righ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AutoShape 2"/>
          <p:cNvSpPr>
            <a:spLocks noGrp="1" noChangeArrowheads="1"/>
          </p:cNvSpPr>
          <p:nvPr>
            <p:ph type="title"/>
          </p:nvPr>
        </p:nvSpPr>
        <p:spPr/>
        <p:txBody>
          <a:bodyPr lIns="92075" tIns="46038" rIns="92075" bIns="46038"/>
          <a:lstStyle/>
          <a:p>
            <a:pPr eaLnBrk="1" hangingPunct="1"/>
            <a:r>
              <a:rPr lang="en-US" sz="3600" smtClean="0"/>
              <a:t>Multiple Standard Error of Estimate</a:t>
            </a:r>
          </a:p>
        </p:txBody>
      </p:sp>
      <p:sp>
        <p:nvSpPr>
          <p:cNvPr id="397315" name="Rectangle 3"/>
          <p:cNvSpPr>
            <a:spLocks noGrp="1" noChangeArrowheads="1"/>
          </p:cNvSpPr>
          <p:nvPr>
            <p:ph type="body" sz="half" idx="1"/>
          </p:nvPr>
        </p:nvSpPr>
        <p:spPr>
          <a:xfrm>
            <a:off x="838200" y="1752600"/>
            <a:ext cx="2746375" cy="2114550"/>
          </a:xfrm>
        </p:spPr>
        <p:txBody>
          <a:bodyPr lIns="92075" tIns="46038" rIns="92075" bIns="46038"/>
          <a:lstStyle/>
          <a:p>
            <a:pPr eaLnBrk="1" hangingPunct="1">
              <a:buFont typeface="Wingdings" pitchFamily="2" charset="2"/>
              <a:buNone/>
            </a:pPr>
            <a:r>
              <a:rPr lang="en-US" sz="1800" smtClean="0"/>
              <a:t>	The </a:t>
            </a:r>
            <a:r>
              <a:rPr lang="en-US" sz="1800" b="1" smtClean="0">
                <a:solidFill>
                  <a:srgbClr val="E39310"/>
                </a:solidFill>
              </a:rPr>
              <a:t>multiple standard error of estimate </a:t>
            </a:r>
            <a:r>
              <a:rPr lang="en-US" sz="1800" smtClean="0"/>
              <a:t>is a measure of the effectiveness of the regression equation. </a:t>
            </a:r>
          </a:p>
          <a:p>
            <a:pPr eaLnBrk="1" hangingPunct="1">
              <a:buFont typeface="Wingdings" pitchFamily="2" charset="2"/>
              <a:buNone/>
            </a:pPr>
            <a:endParaRPr lang="en-US" sz="900" smtClean="0"/>
          </a:p>
          <a:p>
            <a:pPr eaLnBrk="1" hangingPunct="1"/>
            <a:r>
              <a:rPr lang="en-US" sz="1800" smtClean="0"/>
              <a:t>It is measured in the same units as the dependent variable. </a:t>
            </a:r>
          </a:p>
          <a:p>
            <a:pPr eaLnBrk="1" hangingPunct="1">
              <a:buFont typeface="Wingdings" pitchFamily="2" charset="2"/>
              <a:buNone/>
            </a:pPr>
            <a:endParaRPr lang="en-US" sz="1800" smtClean="0"/>
          </a:p>
          <a:p>
            <a:pPr eaLnBrk="1" hangingPunct="1"/>
            <a:r>
              <a:rPr lang="en-US" sz="1800" smtClean="0"/>
              <a:t>It is difficult to determine what is a large value and what is a small value of the standard error.</a:t>
            </a:r>
          </a:p>
        </p:txBody>
      </p:sp>
      <p:pic>
        <p:nvPicPr>
          <p:cNvPr id="15364" name="Picture 4"/>
          <p:cNvPicPr>
            <a:picLocks noGrp="1" noChangeAspect="1" noChangeArrowheads="1"/>
          </p:cNvPicPr>
          <p:nvPr>
            <p:ph sz="quarter" idx="2"/>
          </p:nvPr>
        </p:nvPicPr>
        <p:blipFill>
          <a:blip r:embed="rId3"/>
          <a:srcRect/>
          <a:stretch>
            <a:fillRect/>
          </a:stretch>
        </p:blipFill>
        <p:spPr>
          <a:xfrm>
            <a:off x="5302250" y="1905000"/>
            <a:ext cx="2687638" cy="2014538"/>
          </a:xfrm>
        </p:spPr>
      </p:pic>
      <p:sp>
        <p:nvSpPr>
          <p:cNvPr id="15365" name="Rectangle 4"/>
          <p:cNvSpPr>
            <a:spLocks noChangeArrowheads="1"/>
          </p:cNvSpPr>
          <p:nvPr/>
        </p:nvSpPr>
        <p:spPr bwMode="auto">
          <a:xfrm>
            <a:off x="0" y="0"/>
            <a:ext cx="184150" cy="304800"/>
          </a:xfrm>
          <a:prstGeom prst="rect">
            <a:avLst/>
          </a:prstGeom>
          <a:noFill/>
          <a:ln w="9525">
            <a:noFill/>
            <a:miter lim="800000"/>
            <a:headEnd/>
            <a:tailEnd/>
          </a:ln>
        </p:spPr>
        <p:txBody>
          <a:bodyPr wrap="none">
            <a:spAutoFit/>
          </a:bodyPr>
          <a:lstStyle/>
          <a:p>
            <a:pPr eaLnBrk="0" hangingPunct="0">
              <a:spcBef>
                <a:spcPct val="50000"/>
              </a:spcBef>
            </a:pPr>
            <a:endParaRPr lang="en-US" sz="1400" b="1" i="1">
              <a:solidFill>
                <a:schemeClr val="bg1"/>
              </a:solidFill>
              <a:latin typeface="Book Antiqua" pitchFamily="18" charset="0"/>
            </a:endParaRPr>
          </a:p>
        </p:txBody>
      </p:sp>
      <p:sp>
        <p:nvSpPr>
          <p:cNvPr id="397317" name="Text Box 5"/>
          <p:cNvSpPr txBox="1">
            <a:spLocks noChangeArrowheads="1"/>
          </p:cNvSpPr>
          <p:nvPr/>
        </p:nvSpPr>
        <p:spPr bwMode="auto">
          <a:xfrm>
            <a:off x="357188" y="2971800"/>
            <a:ext cx="8386762" cy="457200"/>
          </a:xfrm>
          <a:prstGeom prst="rect">
            <a:avLst/>
          </a:prstGeom>
          <a:noFill/>
          <a:ln w="9525">
            <a:noFill/>
            <a:miter lim="800000"/>
            <a:headEnd/>
            <a:tailEnd/>
          </a:ln>
        </p:spPr>
        <p:txBody>
          <a:bodyPr>
            <a:spAutoFit/>
          </a:bodyPr>
          <a:lstStyle/>
          <a:p>
            <a:pPr eaLnBrk="0" hangingPunct="0">
              <a:spcBef>
                <a:spcPct val="50000"/>
              </a:spcBef>
            </a:pPr>
            <a:endParaRPr lang="en-US" sz="2400">
              <a:latin typeface="Times New Roman" pitchFamily="18" charset="0"/>
            </a:endParaRPr>
          </a:p>
        </p:txBody>
      </p:sp>
      <p:grpSp>
        <p:nvGrpSpPr>
          <p:cNvPr id="15367" name="Group 11"/>
          <p:cNvGrpSpPr>
            <a:grpSpLocks/>
          </p:cNvGrpSpPr>
          <p:nvPr/>
        </p:nvGrpSpPr>
        <p:grpSpPr bwMode="auto">
          <a:xfrm>
            <a:off x="3567113" y="2132013"/>
            <a:ext cx="4965700" cy="3941762"/>
            <a:chOff x="3566511" y="2131944"/>
            <a:chExt cx="4965786" cy="3941651"/>
          </a:xfrm>
        </p:grpSpPr>
        <p:sp>
          <p:nvSpPr>
            <p:cNvPr id="15375" name="Oval 10"/>
            <p:cNvSpPr>
              <a:spLocks noChangeArrowheads="1"/>
            </p:cNvSpPr>
            <p:nvPr/>
          </p:nvSpPr>
          <p:spPr bwMode="auto">
            <a:xfrm>
              <a:off x="6418907" y="3639493"/>
              <a:ext cx="914400" cy="162962"/>
            </a:xfrm>
            <a:prstGeom prst="ellipse">
              <a:avLst/>
            </a:prstGeom>
            <a:solidFill>
              <a:schemeClr val="accent1">
                <a:alpha val="25098"/>
              </a:schemeClr>
            </a:solidFill>
            <a:ln w="9525" algn="ctr">
              <a:solidFill>
                <a:schemeClr val="tx1"/>
              </a:solidFill>
              <a:round/>
              <a:headEnd/>
              <a:tailEnd/>
            </a:ln>
          </p:spPr>
          <p:txBody>
            <a:bodyPr wrap="none" anchor="ctr"/>
            <a:lstStyle/>
            <a:p>
              <a:pPr algn="ctr" eaLnBrk="0" hangingPunct="0"/>
              <a:endParaRPr lang="en-US"/>
            </a:p>
          </p:txBody>
        </p:sp>
      </p:grpSp>
      <p:pic>
        <p:nvPicPr>
          <p:cNvPr id="15368" name="Picture 9"/>
          <p:cNvPicPr>
            <a:picLocks noGrp="1" noChangeAspect="1" noChangeArrowheads="1"/>
          </p:cNvPicPr>
          <p:nvPr/>
        </p:nvPicPr>
        <p:blipFill>
          <a:blip r:embed="rId3"/>
          <a:srcRect r="5756"/>
          <a:stretch>
            <a:fillRect/>
          </a:stretch>
        </p:blipFill>
        <p:spPr bwMode="auto">
          <a:xfrm>
            <a:off x="4021138" y="1920875"/>
            <a:ext cx="4965700" cy="3941763"/>
          </a:xfrm>
          <a:prstGeom prst="rect">
            <a:avLst/>
          </a:prstGeom>
          <a:noFill/>
          <a:ln w="9525">
            <a:noFill/>
            <a:miter lim="800000"/>
            <a:headEnd/>
            <a:tailEnd/>
          </a:ln>
        </p:spPr>
      </p:pic>
      <p:grpSp>
        <p:nvGrpSpPr>
          <p:cNvPr id="15369" name="Group 11"/>
          <p:cNvGrpSpPr>
            <a:grpSpLocks/>
          </p:cNvGrpSpPr>
          <p:nvPr/>
        </p:nvGrpSpPr>
        <p:grpSpPr bwMode="auto">
          <a:xfrm>
            <a:off x="4019550" y="1936750"/>
            <a:ext cx="4965700" cy="3941763"/>
            <a:chOff x="3566511" y="2131944"/>
            <a:chExt cx="4965786" cy="3941651"/>
          </a:xfrm>
        </p:grpSpPr>
        <p:sp>
          <p:nvSpPr>
            <p:cNvPr id="15374" name="Oval 10"/>
            <p:cNvSpPr>
              <a:spLocks noChangeArrowheads="1"/>
            </p:cNvSpPr>
            <p:nvPr/>
          </p:nvSpPr>
          <p:spPr bwMode="auto">
            <a:xfrm>
              <a:off x="6418907" y="3639493"/>
              <a:ext cx="914400" cy="162962"/>
            </a:xfrm>
            <a:prstGeom prst="ellipse">
              <a:avLst/>
            </a:prstGeom>
            <a:solidFill>
              <a:schemeClr val="accent1">
                <a:alpha val="25098"/>
              </a:schemeClr>
            </a:solidFill>
            <a:ln w="9525" algn="ctr">
              <a:solidFill>
                <a:schemeClr val="tx1"/>
              </a:solidFill>
              <a:round/>
              <a:headEnd/>
              <a:tailEnd/>
            </a:ln>
          </p:spPr>
          <p:txBody>
            <a:bodyPr wrap="none" anchor="ctr"/>
            <a:lstStyle/>
            <a:p>
              <a:pPr algn="ctr" eaLnBrk="0" hangingPunct="0"/>
              <a:endParaRPr lang="en-US"/>
            </a:p>
          </p:txBody>
        </p:sp>
      </p:grpSp>
      <p:sp>
        <p:nvSpPr>
          <p:cNvPr id="13" name="Rectangle 12"/>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LO3</a:t>
            </a:r>
            <a:endParaRPr lang="en-US" sz="2000" dirty="0">
              <a:solidFill>
                <a:schemeClr val="tx1"/>
              </a:solidFill>
            </a:endParaRPr>
          </a:p>
        </p:txBody>
      </p:sp>
      <p:sp>
        <p:nvSpPr>
          <p:cNvPr id="15373"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7E751B10-9982-4504-98FF-96A48046D8D4}" type="slidenum">
              <a:rPr lang="en-US" sz="1400">
                <a:solidFill>
                  <a:srgbClr val="1907A1"/>
                </a:solidFill>
              </a:rPr>
              <a:pPr/>
              <a:t>7</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397317">
                                            <p:txEl>
                                              <p:pRg st="0" end="0"/>
                                            </p:txEl>
                                          </p:spTgt>
                                        </p:tgtEl>
                                        <p:attrNameLst>
                                          <p:attrName>style.visibility</p:attrName>
                                        </p:attrNameLst>
                                      </p:cBhvr>
                                      <p:to>
                                        <p:strVal val="visible"/>
                                      </p:to>
                                    </p:set>
                                    <p:animEffect transition="in" filter="blinds(horizontal)">
                                      <p:cBhvr>
                                        <p:cTn id="7" dur="500"/>
                                        <p:tgtEl>
                                          <p:spTgt spid="39731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97315">
                                            <p:txEl>
                                              <p:pRg st="0" end="0"/>
                                            </p:txEl>
                                          </p:spTgt>
                                        </p:tgtEl>
                                        <p:attrNameLst>
                                          <p:attrName>style.visibility</p:attrName>
                                        </p:attrNameLst>
                                      </p:cBhvr>
                                      <p:to>
                                        <p:strVal val="visible"/>
                                      </p:to>
                                    </p:set>
                                    <p:animEffect transition="in" filter="wipe(up)">
                                      <p:cBhvr>
                                        <p:cTn id="12" dur="500"/>
                                        <p:tgtEl>
                                          <p:spTgt spid="39731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97315">
                                            <p:txEl>
                                              <p:pRg st="2" end="2"/>
                                            </p:txEl>
                                          </p:spTgt>
                                        </p:tgtEl>
                                        <p:attrNameLst>
                                          <p:attrName>style.visibility</p:attrName>
                                        </p:attrNameLst>
                                      </p:cBhvr>
                                      <p:to>
                                        <p:strVal val="visible"/>
                                      </p:to>
                                    </p:set>
                                    <p:animEffect transition="in" filter="wipe(up)">
                                      <p:cBhvr>
                                        <p:cTn id="17" dur="500"/>
                                        <p:tgtEl>
                                          <p:spTgt spid="3973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97315">
                                            <p:txEl>
                                              <p:pRg st="4" end="4"/>
                                            </p:txEl>
                                          </p:spTgt>
                                        </p:tgtEl>
                                        <p:attrNameLst>
                                          <p:attrName>style.visibility</p:attrName>
                                        </p:attrNameLst>
                                      </p:cBhvr>
                                      <p:to>
                                        <p:strVal val="visible"/>
                                      </p:to>
                                    </p:set>
                                    <p:animEffect transition="in" filter="wipe(up)">
                                      <p:cBhvr>
                                        <p:cTn id="22" dur="500"/>
                                        <p:tgtEl>
                                          <p:spTgt spid="397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15" grpId="0" build="p"/>
      <p:bldP spid="397317"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AutoShape 2"/>
          <p:cNvSpPr>
            <a:spLocks noGrp="1" noChangeArrowheads="1"/>
          </p:cNvSpPr>
          <p:nvPr>
            <p:ph type="title"/>
          </p:nvPr>
        </p:nvSpPr>
        <p:spPr/>
        <p:txBody>
          <a:bodyPr lIns="92075" tIns="46038" rIns="92075" bIns="46038"/>
          <a:lstStyle/>
          <a:p>
            <a:pPr eaLnBrk="1" hangingPunct="1"/>
            <a:r>
              <a:rPr lang="en-US" smtClean="0"/>
              <a:t>Multiple Regression and Correlation Assumptions</a:t>
            </a:r>
          </a:p>
        </p:txBody>
      </p:sp>
      <p:sp>
        <p:nvSpPr>
          <p:cNvPr id="399363" name="Rectangle 3"/>
          <p:cNvSpPr>
            <a:spLocks noGrp="1" noChangeArrowheads="1"/>
          </p:cNvSpPr>
          <p:nvPr>
            <p:ph idx="1"/>
          </p:nvPr>
        </p:nvSpPr>
        <p:spPr>
          <a:xfrm>
            <a:off x="806450" y="1947863"/>
            <a:ext cx="7648575" cy="4592637"/>
          </a:xfrm>
        </p:spPr>
        <p:txBody>
          <a:bodyPr lIns="92075" tIns="46038" rIns="92075" bIns="46038"/>
          <a:lstStyle/>
          <a:p>
            <a:pPr eaLnBrk="1" hangingPunct="1"/>
            <a:r>
              <a:rPr lang="en-US" sz="2400" smtClean="0"/>
              <a:t>The independent variables and the dependent variable have a linear relationship. The dependent variable must be continuous and at least interval-scale.</a:t>
            </a:r>
          </a:p>
          <a:p>
            <a:pPr eaLnBrk="1" hangingPunct="1"/>
            <a:r>
              <a:rPr lang="en-US" sz="2400" smtClean="0"/>
              <a:t>The </a:t>
            </a:r>
            <a:r>
              <a:rPr lang="en-US" sz="2400" smtClean="0">
                <a:solidFill>
                  <a:srgbClr val="FF3101"/>
                </a:solidFill>
              </a:rPr>
              <a:t>residual</a:t>
            </a:r>
            <a:r>
              <a:rPr lang="en-US" sz="2400" smtClean="0"/>
              <a:t> must be the same for all values of </a:t>
            </a:r>
            <a:r>
              <a:rPr lang="en-US" sz="2400" i="1" smtClean="0"/>
              <a:t>Y</a:t>
            </a:r>
            <a:r>
              <a:rPr lang="en-US" sz="2400" smtClean="0"/>
              <a:t>.  When this is the case, we say the difference exhibits </a:t>
            </a:r>
            <a:r>
              <a:rPr lang="en-US" sz="2400" smtClean="0">
                <a:solidFill>
                  <a:srgbClr val="FF3101"/>
                </a:solidFill>
              </a:rPr>
              <a:t>homoscedasticity</a:t>
            </a:r>
            <a:r>
              <a:rPr lang="en-US" sz="2400" smtClean="0"/>
              <a:t>.</a:t>
            </a:r>
          </a:p>
          <a:p>
            <a:pPr eaLnBrk="1" hangingPunct="1"/>
            <a:r>
              <a:rPr lang="en-US" sz="2400" smtClean="0"/>
              <a:t>The residuals should follow the normal distributed with mean 0.</a:t>
            </a:r>
          </a:p>
          <a:p>
            <a:pPr eaLnBrk="1" hangingPunct="1"/>
            <a:r>
              <a:rPr lang="en-US" sz="2400" smtClean="0"/>
              <a:t>Successive values of the dependent variable must be uncorrelated.</a:t>
            </a:r>
          </a:p>
        </p:txBody>
      </p:sp>
      <p:sp>
        <p:nvSpPr>
          <p:cNvPr id="5" name="Rectangle 4"/>
          <p:cNvSpPr/>
          <p:nvPr/>
        </p:nvSpPr>
        <p:spPr>
          <a:xfrm>
            <a:off x="8077201" y="247649"/>
            <a:ext cx="762000" cy="4001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LO3</a:t>
            </a:r>
            <a:endParaRPr lang="en-US" sz="2000" dirty="0">
              <a:solidFill>
                <a:schemeClr val="tx1"/>
              </a:solidFill>
            </a:endParaRPr>
          </a:p>
        </p:txBody>
      </p:sp>
      <p:sp>
        <p:nvSpPr>
          <p:cNvPr id="16391"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947C6612-8E29-4F0D-96D0-5AA76B3B80CF}" type="slidenum">
              <a:rPr lang="en-US" sz="1400">
                <a:solidFill>
                  <a:srgbClr val="1907A1"/>
                </a:solidFill>
              </a:rPr>
              <a:pPr/>
              <a:t>8</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363">
                                            <p:txEl>
                                              <p:pRg st="0" end="0"/>
                                            </p:txEl>
                                          </p:spTgt>
                                        </p:tgtEl>
                                        <p:attrNameLst>
                                          <p:attrName>style.visibility</p:attrName>
                                        </p:attrNameLst>
                                      </p:cBhvr>
                                      <p:to>
                                        <p:strVal val="visible"/>
                                      </p:to>
                                    </p:set>
                                    <p:animEffect transition="in" filter="wipe(left)">
                                      <p:cBhvr>
                                        <p:cTn id="7" dur="500"/>
                                        <p:tgtEl>
                                          <p:spTgt spid="3993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9363">
                                            <p:txEl>
                                              <p:pRg st="1" end="1"/>
                                            </p:txEl>
                                          </p:spTgt>
                                        </p:tgtEl>
                                        <p:attrNameLst>
                                          <p:attrName>style.visibility</p:attrName>
                                        </p:attrNameLst>
                                      </p:cBhvr>
                                      <p:to>
                                        <p:strVal val="visible"/>
                                      </p:to>
                                    </p:set>
                                    <p:animEffect transition="in" filter="wipe(left)">
                                      <p:cBhvr>
                                        <p:cTn id="12" dur="500"/>
                                        <p:tgtEl>
                                          <p:spTgt spid="3993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9363">
                                            <p:txEl>
                                              <p:pRg st="2" end="2"/>
                                            </p:txEl>
                                          </p:spTgt>
                                        </p:tgtEl>
                                        <p:attrNameLst>
                                          <p:attrName>style.visibility</p:attrName>
                                        </p:attrNameLst>
                                      </p:cBhvr>
                                      <p:to>
                                        <p:strVal val="visible"/>
                                      </p:to>
                                    </p:set>
                                    <p:animEffect transition="in" filter="wipe(left)">
                                      <p:cBhvr>
                                        <p:cTn id="17" dur="500"/>
                                        <p:tgtEl>
                                          <p:spTgt spid="39936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9363">
                                            <p:txEl>
                                              <p:pRg st="3" end="3"/>
                                            </p:txEl>
                                          </p:spTgt>
                                        </p:tgtEl>
                                        <p:attrNameLst>
                                          <p:attrName>style.visibility</p:attrName>
                                        </p:attrNameLst>
                                      </p:cBhvr>
                                      <p:to>
                                        <p:strVal val="visible"/>
                                      </p:to>
                                    </p:set>
                                    <p:animEffect transition="in" filter="wipe(left)">
                                      <p:cBhvr>
                                        <p:cTn id="22" dur="500"/>
                                        <p:tgtEl>
                                          <p:spTgt spid="3993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Grp="1" noChangeArrowheads="1"/>
          </p:cNvSpPr>
          <p:nvPr>
            <p:ph type="title"/>
          </p:nvPr>
        </p:nvSpPr>
        <p:spPr>
          <a:xfrm>
            <a:off x="311150" y="777875"/>
            <a:ext cx="7924800" cy="914400"/>
          </a:xfrm>
        </p:spPr>
        <p:txBody>
          <a:bodyPr/>
          <a:lstStyle/>
          <a:p>
            <a:pPr eaLnBrk="1" hangingPunct="1"/>
            <a:r>
              <a:rPr lang="en-US" sz="2800" smtClean="0"/>
              <a:t>Coefficient of Multiple Determination (</a:t>
            </a:r>
            <a:r>
              <a:rPr lang="en-US" sz="2800" i="1" smtClean="0"/>
              <a:t>r</a:t>
            </a:r>
            <a:r>
              <a:rPr lang="en-US" sz="2800" baseline="30000" smtClean="0"/>
              <a:t>2</a:t>
            </a:r>
            <a:r>
              <a:rPr lang="en-US" sz="2800" smtClean="0"/>
              <a:t>)</a:t>
            </a:r>
          </a:p>
        </p:txBody>
      </p:sp>
      <p:sp>
        <p:nvSpPr>
          <p:cNvPr id="455686" name="Rectangle 6"/>
          <p:cNvSpPr>
            <a:spLocks noGrp="1" noChangeArrowheads="1"/>
          </p:cNvSpPr>
          <p:nvPr>
            <p:ph type="body" sz="half" idx="1"/>
          </p:nvPr>
        </p:nvSpPr>
        <p:spPr>
          <a:xfrm>
            <a:off x="549275" y="2597150"/>
            <a:ext cx="3232150" cy="3508375"/>
          </a:xfrm>
        </p:spPr>
        <p:txBody>
          <a:bodyPr/>
          <a:lstStyle/>
          <a:p>
            <a:pPr eaLnBrk="1" hangingPunct="1">
              <a:lnSpc>
                <a:spcPct val="80000"/>
              </a:lnSpc>
              <a:buFont typeface="Wingdings" pitchFamily="2" charset="2"/>
              <a:buNone/>
            </a:pPr>
            <a:r>
              <a:rPr lang="en-US" sz="1400" smtClean="0"/>
              <a:t>	Coefficient of Multiple Determination:</a:t>
            </a:r>
          </a:p>
          <a:p>
            <a:pPr eaLnBrk="1" hangingPunct="1">
              <a:lnSpc>
                <a:spcPct val="80000"/>
              </a:lnSpc>
              <a:buFont typeface="Wingdings" pitchFamily="2" charset="2"/>
              <a:buAutoNum type="arabicPeriod"/>
            </a:pPr>
            <a:r>
              <a:rPr lang="en-US" sz="1400" smtClean="0"/>
              <a:t>Symbolized by R</a:t>
            </a:r>
            <a:r>
              <a:rPr lang="en-US" sz="1400" baseline="30000" smtClean="0"/>
              <a:t>2</a:t>
            </a:r>
            <a:r>
              <a:rPr lang="en-US" sz="1400" smtClean="0"/>
              <a:t>. </a:t>
            </a:r>
          </a:p>
          <a:p>
            <a:pPr eaLnBrk="1" hangingPunct="1">
              <a:lnSpc>
                <a:spcPct val="80000"/>
              </a:lnSpc>
              <a:buFont typeface="Wingdings" pitchFamily="2" charset="2"/>
              <a:buAutoNum type="arabicPeriod"/>
            </a:pPr>
            <a:r>
              <a:rPr lang="en-US" sz="1400" smtClean="0"/>
              <a:t>Ranges from 0 to 1. </a:t>
            </a:r>
          </a:p>
          <a:p>
            <a:pPr eaLnBrk="1" hangingPunct="1">
              <a:lnSpc>
                <a:spcPct val="80000"/>
              </a:lnSpc>
              <a:buFont typeface="Wingdings" pitchFamily="2" charset="2"/>
              <a:buAutoNum type="arabicPeriod"/>
            </a:pPr>
            <a:r>
              <a:rPr lang="en-US" sz="1400" smtClean="0"/>
              <a:t>Cannot assume negative values. </a:t>
            </a:r>
          </a:p>
          <a:p>
            <a:pPr eaLnBrk="1" hangingPunct="1">
              <a:lnSpc>
                <a:spcPct val="80000"/>
              </a:lnSpc>
              <a:buFont typeface="Wingdings" pitchFamily="2" charset="2"/>
              <a:buAutoNum type="arabicPeriod"/>
            </a:pPr>
            <a:r>
              <a:rPr lang="en-US" sz="1400" smtClean="0"/>
              <a:t>Easy to interpret</a:t>
            </a:r>
            <a:r>
              <a:rPr lang="en-US" sz="1400" b="1" smtClean="0"/>
              <a:t>. </a:t>
            </a:r>
          </a:p>
          <a:p>
            <a:pPr eaLnBrk="1" hangingPunct="1">
              <a:lnSpc>
                <a:spcPct val="80000"/>
              </a:lnSpc>
              <a:buFont typeface="Wingdings" pitchFamily="2" charset="2"/>
              <a:buNone/>
            </a:pPr>
            <a:endParaRPr lang="en-US" sz="1400" b="1" smtClean="0"/>
          </a:p>
          <a:p>
            <a:pPr eaLnBrk="1" hangingPunct="1">
              <a:lnSpc>
                <a:spcPct val="80000"/>
              </a:lnSpc>
              <a:buFont typeface="Wingdings" pitchFamily="2" charset="2"/>
              <a:buNone/>
            </a:pPr>
            <a:r>
              <a:rPr lang="en-US" sz="1400" smtClean="0"/>
              <a:t>	The Adjusted R</a:t>
            </a:r>
            <a:r>
              <a:rPr lang="en-US" sz="1400" baseline="30000" smtClean="0"/>
              <a:t>2</a:t>
            </a:r>
            <a:endParaRPr lang="en-US" sz="1400" b="1" smtClean="0"/>
          </a:p>
          <a:p>
            <a:pPr eaLnBrk="1" hangingPunct="1">
              <a:lnSpc>
                <a:spcPct val="80000"/>
              </a:lnSpc>
              <a:buFont typeface="Wingdings" pitchFamily="2" charset="2"/>
              <a:buAutoNum type="arabicPeriod"/>
            </a:pPr>
            <a:r>
              <a:rPr lang="en-US" sz="1400" smtClean="0"/>
              <a:t>The number of independent variables in a multiple regression equation makes the coefficient of determination larger. </a:t>
            </a:r>
          </a:p>
          <a:p>
            <a:pPr eaLnBrk="1" hangingPunct="1">
              <a:lnSpc>
                <a:spcPct val="80000"/>
              </a:lnSpc>
              <a:buFont typeface="Wingdings" pitchFamily="2" charset="2"/>
              <a:buAutoNum type="arabicPeriod"/>
            </a:pPr>
            <a:r>
              <a:rPr lang="en-US" sz="1400" smtClean="0"/>
              <a:t>If the number of variables, </a:t>
            </a:r>
            <a:r>
              <a:rPr lang="en-US" sz="1400" i="1" smtClean="0"/>
              <a:t>k, </a:t>
            </a:r>
            <a:r>
              <a:rPr lang="en-US" sz="1400" smtClean="0"/>
              <a:t>and the sample size, </a:t>
            </a:r>
            <a:r>
              <a:rPr lang="en-US" sz="1400" i="1" smtClean="0"/>
              <a:t>n, </a:t>
            </a:r>
            <a:r>
              <a:rPr lang="en-US" sz="1400" smtClean="0"/>
              <a:t>are equal, the coefficient of determination is 1.0.</a:t>
            </a:r>
          </a:p>
          <a:p>
            <a:pPr eaLnBrk="1" hangingPunct="1">
              <a:lnSpc>
                <a:spcPct val="80000"/>
              </a:lnSpc>
              <a:buFont typeface="Wingdings" pitchFamily="2" charset="2"/>
              <a:buAutoNum type="arabicPeriod"/>
            </a:pPr>
            <a:r>
              <a:rPr lang="en-US" sz="1400" smtClean="0"/>
              <a:t>To balance the effect that the number of independent variables has on the coefficient of multiple determination, </a:t>
            </a:r>
            <a:r>
              <a:rPr lang="en-US" sz="1400" i="1" smtClean="0"/>
              <a:t>adjusted </a:t>
            </a:r>
            <a:r>
              <a:rPr lang="en-US" sz="1400" smtClean="0"/>
              <a:t>R</a:t>
            </a:r>
            <a:r>
              <a:rPr lang="en-US" sz="1400" baseline="30000" smtClean="0"/>
              <a:t>2 </a:t>
            </a:r>
            <a:r>
              <a:rPr lang="en-US" sz="1400" smtClean="0"/>
              <a:t> is used instead.</a:t>
            </a:r>
          </a:p>
        </p:txBody>
      </p:sp>
      <p:pic>
        <p:nvPicPr>
          <p:cNvPr id="17412" name="Picture 3"/>
          <p:cNvPicPr>
            <a:picLocks noGrp="1" noChangeAspect="1" noChangeArrowheads="1"/>
          </p:cNvPicPr>
          <p:nvPr>
            <p:ph sz="quarter" idx="2"/>
          </p:nvPr>
        </p:nvPicPr>
        <p:blipFill>
          <a:blip r:embed="rId3"/>
          <a:srcRect/>
          <a:stretch>
            <a:fillRect/>
          </a:stretch>
        </p:blipFill>
        <p:spPr>
          <a:xfrm>
            <a:off x="4264025" y="2844800"/>
            <a:ext cx="4402138" cy="3302000"/>
          </a:xfrm>
        </p:spPr>
      </p:pic>
      <p:pic>
        <p:nvPicPr>
          <p:cNvPr id="17413" name="Picture 4"/>
          <p:cNvPicPr>
            <a:picLocks noGrp="1" noChangeAspect="1" noChangeArrowheads="1"/>
          </p:cNvPicPr>
          <p:nvPr>
            <p:ph sz="quarter" idx="3"/>
          </p:nvPr>
        </p:nvPicPr>
        <p:blipFill>
          <a:blip r:embed="rId4"/>
          <a:srcRect/>
          <a:stretch>
            <a:fillRect/>
          </a:stretch>
        </p:blipFill>
        <p:spPr>
          <a:xfrm>
            <a:off x="736600" y="1773238"/>
            <a:ext cx="7680325" cy="523875"/>
          </a:xfrm>
        </p:spPr>
      </p:pic>
      <p:sp>
        <p:nvSpPr>
          <p:cNvPr id="17414" name="Oval 9"/>
          <p:cNvSpPr>
            <a:spLocks noChangeArrowheads="1"/>
          </p:cNvSpPr>
          <p:nvPr/>
        </p:nvSpPr>
        <p:spPr bwMode="auto">
          <a:xfrm>
            <a:off x="6427788" y="4535488"/>
            <a:ext cx="668337" cy="246062"/>
          </a:xfrm>
          <a:prstGeom prst="ellipse">
            <a:avLst/>
          </a:prstGeom>
          <a:solidFill>
            <a:schemeClr val="accent1">
              <a:alpha val="36078"/>
            </a:schemeClr>
          </a:solidFill>
          <a:ln w="9525" algn="ctr">
            <a:solidFill>
              <a:schemeClr val="tx1"/>
            </a:solidFill>
            <a:round/>
            <a:headEnd/>
            <a:tailEnd/>
          </a:ln>
        </p:spPr>
        <p:txBody>
          <a:bodyPr wrap="none" anchor="ctr"/>
          <a:lstStyle/>
          <a:p>
            <a:pPr algn="ctr" eaLnBrk="0" hangingPunct="0"/>
            <a:endParaRPr lang="en-US"/>
          </a:p>
        </p:txBody>
      </p:sp>
      <p:sp>
        <p:nvSpPr>
          <p:cNvPr id="17415" name="Oval 6"/>
          <p:cNvSpPr>
            <a:spLocks noChangeArrowheads="1"/>
          </p:cNvSpPr>
          <p:nvPr/>
        </p:nvSpPr>
        <p:spPr bwMode="auto">
          <a:xfrm>
            <a:off x="7180263" y="4541838"/>
            <a:ext cx="844550" cy="246062"/>
          </a:xfrm>
          <a:prstGeom prst="ellipse">
            <a:avLst/>
          </a:prstGeom>
          <a:solidFill>
            <a:schemeClr val="accent2">
              <a:alpha val="36078"/>
            </a:schemeClr>
          </a:solidFill>
          <a:ln w="9525" algn="ctr">
            <a:solidFill>
              <a:schemeClr val="tx1"/>
            </a:solidFill>
            <a:round/>
            <a:headEnd/>
            <a:tailEnd/>
          </a:ln>
        </p:spPr>
        <p:txBody>
          <a:bodyPr wrap="none" anchor="ctr"/>
          <a:lstStyle/>
          <a:p>
            <a:pPr algn="ctr" eaLnBrk="0" hangingPunct="0"/>
            <a:endParaRPr lang="en-US"/>
          </a:p>
        </p:txBody>
      </p:sp>
      <p:sp>
        <p:nvSpPr>
          <p:cNvPr id="10" name="Rectangle 9"/>
          <p:cNvSpPr/>
          <p:nvPr/>
        </p:nvSpPr>
        <p:spPr>
          <a:xfrm>
            <a:off x="4343400" y="246743"/>
            <a:ext cx="4626432"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sz="2000" b="1" dirty="0">
                <a:solidFill>
                  <a:schemeClr val="tx1"/>
                </a:solidFill>
              </a:rPr>
              <a:t>LO3 </a:t>
            </a:r>
            <a:r>
              <a:rPr lang="en-US" sz="2000" dirty="0">
                <a:solidFill>
                  <a:schemeClr val="tx1"/>
                </a:solidFill>
              </a:rPr>
              <a:t>Compute and interpret measures of association in multiple regression. </a:t>
            </a:r>
          </a:p>
        </p:txBody>
      </p:sp>
      <p:sp>
        <p:nvSpPr>
          <p:cNvPr id="17419" name="Text Box 11"/>
          <p:cNvSpPr txBox="1">
            <a:spLocks noChangeArrowheads="1"/>
          </p:cNvSpPr>
          <p:nvPr/>
        </p:nvSpPr>
        <p:spPr bwMode="auto">
          <a:xfrm>
            <a:off x="8382000" y="6553200"/>
            <a:ext cx="538163" cy="304800"/>
          </a:xfrm>
          <a:prstGeom prst="rect">
            <a:avLst/>
          </a:prstGeom>
          <a:noFill/>
          <a:ln w="9525">
            <a:noFill/>
            <a:miter lim="800000"/>
            <a:headEnd/>
            <a:tailEnd/>
          </a:ln>
        </p:spPr>
        <p:txBody>
          <a:bodyPr wrap="none">
            <a:spAutoFit/>
          </a:bodyPr>
          <a:lstStyle/>
          <a:p>
            <a:r>
              <a:rPr lang="en-US" sz="1400">
                <a:solidFill>
                  <a:srgbClr val="1907A1"/>
                </a:solidFill>
              </a:rPr>
              <a:t>14-</a:t>
            </a:r>
            <a:fld id="{96A372B9-3EB6-42F0-B24E-7E7C85498AFE}" type="slidenum">
              <a:rPr lang="en-US" sz="1400">
                <a:solidFill>
                  <a:srgbClr val="1907A1"/>
                </a:solidFill>
              </a:rPr>
              <a:pPr/>
              <a:t>9</a:t>
            </a:fld>
            <a:endParaRPr lang="en-US" sz="1400">
              <a:solidFill>
                <a:srgbClr val="1907A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5686">
                                            <p:txEl>
                                              <p:pRg st="0" end="0"/>
                                            </p:txEl>
                                          </p:spTgt>
                                        </p:tgtEl>
                                        <p:attrNameLst>
                                          <p:attrName>style.visibility</p:attrName>
                                        </p:attrNameLst>
                                      </p:cBhvr>
                                      <p:to>
                                        <p:strVal val="visible"/>
                                      </p:to>
                                    </p:set>
                                    <p:animEffect transition="in" filter="fade">
                                      <p:cBhvr>
                                        <p:cTn id="7" dur="500"/>
                                        <p:tgtEl>
                                          <p:spTgt spid="45568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5686">
                                            <p:txEl>
                                              <p:pRg st="1" end="1"/>
                                            </p:txEl>
                                          </p:spTgt>
                                        </p:tgtEl>
                                        <p:attrNameLst>
                                          <p:attrName>style.visibility</p:attrName>
                                        </p:attrNameLst>
                                      </p:cBhvr>
                                      <p:to>
                                        <p:strVal val="visible"/>
                                      </p:to>
                                    </p:set>
                                    <p:animEffect transition="in" filter="fade">
                                      <p:cBhvr>
                                        <p:cTn id="12" dur="500"/>
                                        <p:tgtEl>
                                          <p:spTgt spid="45568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5686">
                                            <p:txEl>
                                              <p:pRg st="2" end="2"/>
                                            </p:txEl>
                                          </p:spTgt>
                                        </p:tgtEl>
                                        <p:attrNameLst>
                                          <p:attrName>style.visibility</p:attrName>
                                        </p:attrNameLst>
                                      </p:cBhvr>
                                      <p:to>
                                        <p:strVal val="visible"/>
                                      </p:to>
                                    </p:set>
                                    <p:animEffect transition="in" filter="fade">
                                      <p:cBhvr>
                                        <p:cTn id="17" dur="500"/>
                                        <p:tgtEl>
                                          <p:spTgt spid="45568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5686">
                                            <p:txEl>
                                              <p:pRg st="3" end="3"/>
                                            </p:txEl>
                                          </p:spTgt>
                                        </p:tgtEl>
                                        <p:attrNameLst>
                                          <p:attrName>style.visibility</p:attrName>
                                        </p:attrNameLst>
                                      </p:cBhvr>
                                      <p:to>
                                        <p:strVal val="visible"/>
                                      </p:to>
                                    </p:set>
                                    <p:animEffect transition="in" filter="fade">
                                      <p:cBhvr>
                                        <p:cTn id="22" dur="500"/>
                                        <p:tgtEl>
                                          <p:spTgt spid="45568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5686">
                                            <p:txEl>
                                              <p:pRg st="4" end="4"/>
                                            </p:txEl>
                                          </p:spTgt>
                                        </p:tgtEl>
                                        <p:attrNameLst>
                                          <p:attrName>style.visibility</p:attrName>
                                        </p:attrNameLst>
                                      </p:cBhvr>
                                      <p:to>
                                        <p:strVal val="visible"/>
                                      </p:to>
                                    </p:set>
                                    <p:animEffect transition="in" filter="fade">
                                      <p:cBhvr>
                                        <p:cTn id="27" dur="500"/>
                                        <p:tgtEl>
                                          <p:spTgt spid="45568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5686">
                                            <p:txEl>
                                              <p:pRg st="6" end="6"/>
                                            </p:txEl>
                                          </p:spTgt>
                                        </p:tgtEl>
                                        <p:attrNameLst>
                                          <p:attrName>style.visibility</p:attrName>
                                        </p:attrNameLst>
                                      </p:cBhvr>
                                      <p:to>
                                        <p:strVal val="visible"/>
                                      </p:to>
                                    </p:set>
                                    <p:animEffect transition="in" filter="fade">
                                      <p:cBhvr>
                                        <p:cTn id="32" dur="500"/>
                                        <p:tgtEl>
                                          <p:spTgt spid="455686">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5686">
                                            <p:txEl>
                                              <p:pRg st="7" end="7"/>
                                            </p:txEl>
                                          </p:spTgt>
                                        </p:tgtEl>
                                        <p:attrNameLst>
                                          <p:attrName>style.visibility</p:attrName>
                                        </p:attrNameLst>
                                      </p:cBhvr>
                                      <p:to>
                                        <p:strVal val="visible"/>
                                      </p:to>
                                    </p:set>
                                    <p:animEffect transition="in" filter="fade">
                                      <p:cBhvr>
                                        <p:cTn id="37" dur="500"/>
                                        <p:tgtEl>
                                          <p:spTgt spid="455686">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5686">
                                            <p:txEl>
                                              <p:pRg st="8" end="8"/>
                                            </p:txEl>
                                          </p:spTgt>
                                        </p:tgtEl>
                                        <p:attrNameLst>
                                          <p:attrName>style.visibility</p:attrName>
                                        </p:attrNameLst>
                                      </p:cBhvr>
                                      <p:to>
                                        <p:strVal val="visible"/>
                                      </p:to>
                                    </p:set>
                                    <p:animEffect transition="in" filter="fade">
                                      <p:cBhvr>
                                        <p:cTn id="42" dur="500"/>
                                        <p:tgtEl>
                                          <p:spTgt spid="455686">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55686">
                                            <p:txEl>
                                              <p:pRg st="9" end="9"/>
                                            </p:txEl>
                                          </p:spTgt>
                                        </p:tgtEl>
                                        <p:attrNameLst>
                                          <p:attrName>style.visibility</p:attrName>
                                        </p:attrNameLst>
                                      </p:cBhvr>
                                      <p:to>
                                        <p:strVal val="visible"/>
                                      </p:to>
                                    </p:set>
                                    <p:animEffect transition="in" filter="fade">
                                      <p:cBhvr>
                                        <p:cTn id="47" dur="500"/>
                                        <p:tgtEl>
                                          <p:spTgt spid="45568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86" grpId="0" build="p"/>
    </p:bldLst>
  </p:timing>
</p:sld>
</file>

<file path=ppt/theme/theme1.xml><?xml version="1.0" encoding="utf-8"?>
<a:theme xmlns:a="http://schemas.openxmlformats.org/drawingml/2006/main" name="Pixel">
  <a:themeElements>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5686</TotalTime>
  <Words>1488</Words>
  <Application>Microsoft Office PowerPoint</Application>
  <PresentationFormat>On-screen Show (4:3)</PresentationFormat>
  <Paragraphs>344</Paragraphs>
  <Slides>39</Slides>
  <Notes>39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8" baseType="lpstr">
      <vt:lpstr>Arial</vt:lpstr>
      <vt:lpstr>Wingdings</vt:lpstr>
      <vt:lpstr>Times New Roman</vt:lpstr>
      <vt:lpstr>Arial Black</vt:lpstr>
      <vt:lpstr>ＭＳ Ｐゴシック</vt:lpstr>
      <vt:lpstr>Book Antiqua</vt:lpstr>
      <vt:lpstr>Symbol</vt:lpstr>
      <vt:lpstr>Pixel</vt:lpstr>
      <vt:lpstr>Equation</vt:lpstr>
      <vt:lpstr>Multiple Regression Analysis</vt:lpstr>
      <vt:lpstr>Learning Objectives</vt:lpstr>
      <vt:lpstr>Multiple Regression Analysis</vt:lpstr>
      <vt:lpstr>Multiple Linear Regression - Example</vt:lpstr>
      <vt:lpstr>The Multiple Regression Equation – Interpreting the Measures of Association and Applying the Model for Estimation</vt:lpstr>
      <vt:lpstr>Multiple Linear Regression – ANOVA Table</vt:lpstr>
      <vt:lpstr>Multiple Standard Error of Estimate</vt:lpstr>
      <vt:lpstr>Multiple Regression and Correlation Assumptions</vt:lpstr>
      <vt:lpstr>Coefficient of Multiple Determination (r2)</vt:lpstr>
      <vt:lpstr>Global Test: Testing the Multiple Regression Model</vt:lpstr>
      <vt:lpstr>Finding the Computed and Critical F</vt:lpstr>
      <vt:lpstr>Interpretation</vt:lpstr>
      <vt:lpstr>Evaluating Individual Regression Coefficients (βi = 0)</vt:lpstr>
      <vt:lpstr>Critical t  for the Slopes</vt:lpstr>
      <vt:lpstr>Computed t for the Slopes</vt:lpstr>
      <vt:lpstr>Conclusion on Significance of Slopes</vt:lpstr>
      <vt:lpstr>New Regression Model without Variable “Age” – Minitab </vt:lpstr>
      <vt:lpstr>New Regression Model without Variable “Age” – Minitab </vt:lpstr>
      <vt:lpstr>Testing the New Model for Significance</vt:lpstr>
      <vt:lpstr>Critical t-stat for the New Slopes</vt:lpstr>
      <vt:lpstr>Conclusion on Significance of New Slopes</vt:lpstr>
      <vt:lpstr>Evaluating the Assumptions of Multiple Regression</vt:lpstr>
      <vt:lpstr>Scatter and Residual Plots</vt:lpstr>
      <vt:lpstr>Distribution of Residuals</vt:lpstr>
      <vt:lpstr>Multicollinearity</vt:lpstr>
      <vt:lpstr>Variance Inflation Factor</vt:lpstr>
      <vt:lpstr>Multicollinearity – Example</vt:lpstr>
      <vt:lpstr>VIF – Minitab Example</vt:lpstr>
      <vt:lpstr>Independence Assumption</vt:lpstr>
      <vt:lpstr>Residual Plot versus Fitted Values: Testing the Independence Assumption</vt:lpstr>
      <vt:lpstr>Qualitative Variable - Example</vt:lpstr>
      <vt:lpstr>Qualitative Variable - Minitab</vt:lpstr>
      <vt:lpstr>Using the Model for Estimation</vt:lpstr>
      <vt:lpstr>Evaluating Individual Regression Coefficients (βi = 0)</vt:lpstr>
      <vt:lpstr>Testing Variable “Garage” for Significance</vt:lpstr>
      <vt:lpstr>Regression Models with Interaction - Example</vt:lpstr>
      <vt:lpstr>Regression Models with Interaction - Example</vt:lpstr>
      <vt:lpstr>Stepwise Regression</vt:lpstr>
      <vt:lpstr>Stepwise Regression – Minitab Example</vt:lpstr>
    </vt:vector>
  </TitlesOfParts>
  <Company>MCGRAW-HILL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14</dc:title>
  <dc:subject>Multiple Linear Regression</dc:subject>
  <dc:creator>Rene Leo E. Ordonez</dc:creator>
  <cp:lastModifiedBy>Tauqeer Hashmi</cp:lastModifiedBy>
  <cp:revision>393</cp:revision>
  <cp:lastPrinted>1998-08-03T16:46:54Z</cp:lastPrinted>
  <dcterms:created xsi:type="dcterms:W3CDTF">1998-07-27T15:17:12Z</dcterms:created>
  <dcterms:modified xsi:type="dcterms:W3CDTF">2015-02-05T07:19:34Z</dcterms:modified>
</cp:coreProperties>
</file>